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7" r:id="rId3"/>
    <p:sldId id="274" r:id="rId4"/>
    <p:sldId id="276" r:id="rId5"/>
    <p:sldId id="259" r:id="rId6"/>
    <p:sldId id="257" r:id="rId7"/>
    <p:sldId id="275" r:id="rId8"/>
    <p:sldId id="273" r:id="rId9"/>
    <p:sldId id="258" r:id="rId10"/>
    <p:sldId id="260" r:id="rId11"/>
    <p:sldId id="261" r:id="rId12"/>
    <p:sldId id="262" r:id="rId13"/>
    <p:sldId id="264" r:id="rId14"/>
    <p:sldId id="263" r:id="rId15"/>
    <p:sldId id="265" r:id="rId16"/>
    <p:sldId id="266" r:id="rId17"/>
    <p:sldId id="267" r:id="rId18"/>
    <p:sldId id="268" r:id="rId19"/>
    <p:sldId id="269" r:id="rId20"/>
    <p:sldId id="270" r:id="rId21"/>
    <p:sldId id="271"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2"/>
    <p:restoredTop sz="94686"/>
  </p:normalViewPr>
  <p:slideViewPr>
    <p:cSldViewPr snapToGrid="0" snapToObjects="1">
      <p:cViewPr varScale="1">
        <p:scale>
          <a:sx n="60" d="100"/>
          <a:sy n="60" d="100"/>
        </p:scale>
        <p:origin x="726" y="4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2A54C80-263E-416B-A8E0-580EDEADCBDC}" type="datetimeFigureOut">
              <a:rPr lang="en-US" dirty="0"/>
              <a:t>4/7/2025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61BEF0D-F0BB-DE4B-95CE-6DB70DBA9567}" type="datetimeFigureOut">
              <a:rPr lang="en-US" dirty="0"/>
              <a:pPr/>
              <a:t>4/7/2025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5D2BA902-DEBD-214D-A2A4-059BFE053A46}"/>
              </a:ext>
            </a:extLst>
          </p:cNvPr>
          <p:cNvSpPr>
            <a:spLocks noGrp="1"/>
          </p:cNvSpPr>
          <p:nvPr>
            <p:ph type="ctrTitle"/>
          </p:nvPr>
        </p:nvSpPr>
        <p:spPr>
          <a:xfrm>
            <a:off x="1507067" y="-185737"/>
            <a:ext cx="7766936" cy="4559300"/>
          </a:xfrm>
        </p:spPr>
        <p:txBody>
          <a:bodyPr/>
          <a:lstStyle/>
          <a:p>
            <a:pPr algn="ctr"/>
            <a:r>
              <a:rPr lang="pl-PL" dirty="0">
                <a:solidFill>
                  <a:srgbClr val="FF0000"/>
                </a:solidFill>
              </a:rPr>
              <a:t>Światowy Dzień Zdrowia</a:t>
            </a:r>
            <a:r>
              <a:rPr lang="pl-PL">
                <a:solidFill>
                  <a:srgbClr val="FF0000"/>
                </a:solidFill>
              </a:rPr>
              <a:t/>
            </a:r>
            <a:br>
              <a:rPr lang="pl-PL">
                <a:solidFill>
                  <a:srgbClr val="FF0000"/>
                </a:solidFill>
              </a:rPr>
            </a:br>
            <a:r>
              <a:rPr lang="pl-PL">
                <a:solidFill>
                  <a:srgbClr val="FF0000"/>
                </a:solidFill>
              </a:rPr>
              <a:t/>
            </a:r>
            <a:br>
              <a:rPr lang="pl-PL">
                <a:solidFill>
                  <a:srgbClr val="FF0000"/>
                </a:solidFill>
              </a:rPr>
            </a:br>
            <a:r>
              <a:rPr lang="pl-PL">
                <a:solidFill>
                  <a:srgbClr val="FF0000"/>
                </a:solidFill>
              </a:rPr>
              <a:t>Pamiętaj</a:t>
            </a:r>
            <a:r>
              <a:rPr lang="pl-PL" dirty="0">
                <a:solidFill>
                  <a:srgbClr val="FF0000"/>
                </a:solidFill>
              </a:rPr>
              <a:t>! </a:t>
            </a:r>
            <a:br>
              <a:rPr lang="pl-PL" dirty="0">
                <a:solidFill>
                  <a:srgbClr val="FF0000"/>
                </a:solidFill>
              </a:rPr>
            </a:br>
            <a:r>
              <a:rPr lang="pl-PL">
                <a:solidFill>
                  <a:srgbClr val="FF0000"/>
                </a:solidFill>
              </a:rPr>
              <a:t> o </a:t>
            </a:r>
            <a:r>
              <a:rPr lang="pl-PL" dirty="0">
                <a:solidFill>
                  <a:srgbClr val="FF0000"/>
                </a:solidFill>
              </a:rPr>
              <a:t>zdrowym odżywianiu </a:t>
            </a:r>
            <a:br>
              <a:rPr lang="pl-PL" dirty="0">
                <a:solidFill>
                  <a:srgbClr val="FF0000"/>
                </a:solidFill>
              </a:rPr>
            </a:br>
            <a:r>
              <a:rPr lang="pl-PL" dirty="0">
                <a:solidFill>
                  <a:srgbClr val="FF0000"/>
                </a:solidFill>
              </a:rPr>
              <a:t>i zdrowym stylu życia </a:t>
            </a:r>
          </a:p>
        </p:txBody>
      </p:sp>
      <p:sp>
        <p:nvSpPr>
          <p:cNvPr id="3" name="Podtytuł 2">
            <a:extLst>
              <a:ext uri="{FF2B5EF4-FFF2-40B4-BE49-F238E27FC236}">
                <a16:creationId xmlns="" xmlns:a16="http://schemas.microsoft.com/office/drawing/2014/main" id="{D9F580D0-1191-C842-9612-B862553159DF}"/>
              </a:ext>
            </a:extLst>
          </p:cNvPr>
          <p:cNvSpPr>
            <a:spLocks noGrp="1"/>
          </p:cNvSpPr>
          <p:nvPr>
            <p:ph type="subTitle" idx="1"/>
          </p:nvPr>
        </p:nvSpPr>
        <p:spPr>
          <a:xfrm>
            <a:off x="6400800" y="4373563"/>
            <a:ext cx="3281081" cy="1096899"/>
          </a:xfrm>
        </p:spPr>
        <p:txBody>
          <a:bodyPr/>
          <a:lstStyle/>
          <a:p>
            <a:r>
              <a:rPr lang="pl-PL" dirty="0">
                <a:solidFill>
                  <a:srgbClr val="FF0000"/>
                </a:solidFill>
              </a:rPr>
              <a:t>PROMUJEMY ZDROWE JEDZENIE DBAJĄC O NASZE POKOLENIE</a:t>
            </a:r>
          </a:p>
        </p:txBody>
      </p:sp>
    </p:spTree>
    <p:extLst>
      <p:ext uri="{BB962C8B-B14F-4D97-AF65-F5344CB8AC3E}">
        <p14:creationId xmlns:p14="http://schemas.microsoft.com/office/powerpoint/2010/main" val="2861582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 xmlns:a16="http://schemas.microsoft.com/office/drawing/2014/main" id="{28460BD8-AE3F-4AC9-9D0B-717052AA5D3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 xmlns:a16="http://schemas.microsoft.com/office/drawing/2014/main" id="{54420CFE-F482-466E-9E1E-C78513C0B85D}"/>
                </a:ext>
                <a:ext uri="{C183D7F6-B498-43B3-948B-1728B52AA6E4}">
                  <adec:decorative xmlns="" xmlns:adec="http://schemas.microsoft.com/office/drawing/2017/decorative" val="1"/>
                </a:ext>
              </a:extLst>
            </p:cNvPr>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 xmlns:a16="http://schemas.microsoft.com/office/drawing/2014/main" id="{5331032B-BD21-4BDA-920C-12E358052567}"/>
                </a:ext>
                <a:ext uri="{C183D7F6-B498-43B3-948B-1728B52AA6E4}">
                  <adec:decorative xmlns="" xmlns:adec="http://schemas.microsoft.com/office/drawing/2017/decorative" val="1"/>
                </a:ext>
              </a:extLst>
            </p:cNvPr>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 xmlns:a16="http://schemas.microsoft.com/office/drawing/2014/main" id="{E7514DA3-59E7-409E-8A3B-AD097F6E564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 xmlns:a16="http://schemas.microsoft.com/office/drawing/2014/main" id="{57B9A2A6-3BE4-4599-9364-F71C5BFD61F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 xmlns:a16="http://schemas.microsoft.com/office/drawing/2014/main" id="{4FD744C6-4ED8-4BC9-BF68-6BDF701C5DB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7">
              <a:extLst>
                <a:ext uri="{FF2B5EF4-FFF2-40B4-BE49-F238E27FC236}">
                  <a16:creationId xmlns="" xmlns:a16="http://schemas.microsoft.com/office/drawing/2014/main" id="{092C5BAD-C911-4F8F-A1C5-470268BE668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8">
              <a:extLst>
                <a:ext uri="{FF2B5EF4-FFF2-40B4-BE49-F238E27FC236}">
                  <a16:creationId xmlns="" xmlns:a16="http://schemas.microsoft.com/office/drawing/2014/main" id="{B133D0C8-4EC4-424F-8E70-0482D5B1B65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9">
              <a:extLst>
                <a:ext uri="{FF2B5EF4-FFF2-40B4-BE49-F238E27FC236}">
                  <a16:creationId xmlns="" xmlns:a16="http://schemas.microsoft.com/office/drawing/2014/main" id="{7B1532A0-F4B3-4DE8-B18F-740CAAD25AC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 xmlns:a16="http://schemas.microsoft.com/office/drawing/2014/main" id="{8EFDD162-BBBA-4062-8BBF-53DBA109137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 xmlns:a16="http://schemas.microsoft.com/office/drawing/2014/main" id="{DCFC9E65-3E19-4483-B952-25D29683CA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6" name="Rectangle 35">
            <a:extLst>
              <a:ext uri="{FF2B5EF4-FFF2-40B4-BE49-F238E27FC236}">
                <a16:creationId xmlns="" xmlns:a16="http://schemas.microsoft.com/office/drawing/2014/main" id="{9179DE42-5613-4B35-A1E6-6CCBAA13C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 xmlns:a16="http://schemas.microsoft.com/office/drawing/2014/main" id="{EB898B32-3891-4C3A-8F58-C5969D2E903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 xmlns:a16="http://schemas.microsoft.com/office/drawing/2014/main" id="{4AE4806D-B8F9-4679-A68A-9BD21C01A30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2" name="Rectangle 23">
            <a:extLst>
              <a:ext uri="{FF2B5EF4-FFF2-40B4-BE49-F238E27FC236}">
                <a16:creationId xmlns="" xmlns:a16="http://schemas.microsoft.com/office/drawing/2014/main" id="{52FB45E9-914E-4471-AC87-E475CD5176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5">
            <a:extLst>
              <a:ext uri="{FF2B5EF4-FFF2-40B4-BE49-F238E27FC236}">
                <a16:creationId xmlns="" xmlns:a16="http://schemas.microsoft.com/office/drawing/2014/main" id="{C310626D-5743-49D4-8F7D-88C4F8F057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Isosceles Triangle 45">
            <a:extLst>
              <a:ext uri="{FF2B5EF4-FFF2-40B4-BE49-F238E27FC236}">
                <a16:creationId xmlns="" xmlns:a16="http://schemas.microsoft.com/office/drawing/2014/main" id="{3C195FC1-B568-4C72-9902-34CB35DDD7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7">
            <a:extLst>
              <a:ext uri="{FF2B5EF4-FFF2-40B4-BE49-F238E27FC236}">
                <a16:creationId xmlns="" xmlns:a16="http://schemas.microsoft.com/office/drawing/2014/main" id="{EF2BDF77-362C-43F0-8CBB-A969EC2AE0C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49">
            <a:extLst>
              <a:ext uri="{FF2B5EF4-FFF2-40B4-BE49-F238E27FC236}">
                <a16:creationId xmlns="" xmlns:a16="http://schemas.microsoft.com/office/drawing/2014/main" id="{4BE96B01-3929-432D-B8C2-ADBCB74C2E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Freeform: Shape 51">
            <a:extLst>
              <a:ext uri="{FF2B5EF4-FFF2-40B4-BE49-F238E27FC236}">
                <a16:creationId xmlns="" xmlns:a16="http://schemas.microsoft.com/office/drawing/2014/main" id="{2A6FCDE6-CDE2-4C51-B18E-A95CFB67971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 xmlns:a16="http://schemas.microsoft.com/office/drawing/2014/main" id="{2F4121DD-5AA4-444A-8995-7FF18DAA3D48}"/>
              </a:ext>
            </a:extLst>
          </p:cNvPr>
          <p:cNvSpPr>
            <a:spLocks noGrp="1"/>
          </p:cNvSpPr>
          <p:nvPr>
            <p:ph type="title"/>
          </p:nvPr>
        </p:nvSpPr>
        <p:spPr>
          <a:xfrm>
            <a:off x="4419136" y="1020872"/>
            <a:ext cx="6960759" cy="2660542"/>
          </a:xfrm>
        </p:spPr>
        <p:txBody>
          <a:bodyPr vert="horz" lIns="91440" tIns="45720" rIns="91440" bIns="45720" rtlCol="0" anchor="b">
            <a:normAutofit/>
          </a:bodyPr>
          <a:lstStyle/>
          <a:p>
            <a:r>
              <a:rPr lang="en-US" sz="6000" b="1">
                <a:solidFill>
                  <a:srgbClr val="FF0000"/>
                </a:solidFill>
              </a:rPr>
              <a:t>WITAMINY</a:t>
            </a:r>
          </a:p>
        </p:txBody>
      </p:sp>
      <p:sp>
        <p:nvSpPr>
          <p:cNvPr id="54" name="Isosceles Triangle 53">
            <a:extLst>
              <a:ext uri="{FF2B5EF4-FFF2-40B4-BE49-F238E27FC236}">
                <a16:creationId xmlns="" xmlns:a16="http://schemas.microsoft.com/office/drawing/2014/main" id="{9D2E8756-2465-473A-BA2A-2DB1D62247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912836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 xmlns:a16="http://schemas.microsoft.com/office/drawing/2014/main" id="{9F4444CE-BC8D-4D61-B303-4C05614E62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62423CA5-E2E1-4789-B759-9906C1C940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 xmlns:a16="http://schemas.microsoft.com/office/drawing/2014/main" id="{73772B81-181F-48B7-8826-4D9686D15D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ytuł 1">
            <a:extLst>
              <a:ext uri="{FF2B5EF4-FFF2-40B4-BE49-F238E27FC236}">
                <a16:creationId xmlns="" xmlns:a16="http://schemas.microsoft.com/office/drawing/2014/main" id="{2D10E261-A72D-A540-97D3-0BA818A99D27}"/>
              </a:ext>
            </a:extLst>
          </p:cNvPr>
          <p:cNvSpPr>
            <a:spLocks noGrp="1"/>
          </p:cNvSpPr>
          <p:nvPr>
            <p:ph type="title"/>
          </p:nvPr>
        </p:nvSpPr>
        <p:spPr>
          <a:xfrm>
            <a:off x="557599" y="215489"/>
            <a:ext cx="4203045" cy="1375608"/>
          </a:xfrm>
        </p:spPr>
        <p:txBody>
          <a:bodyPr anchor="ctr">
            <a:normAutofit/>
          </a:bodyPr>
          <a:lstStyle/>
          <a:p>
            <a:pPr algn="ctr"/>
            <a:r>
              <a:rPr lang="pl-PL" b="1" dirty="0">
                <a:solidFill>
                  <a:schemeClr val="bg1"/>
                </a:solidFill>
              </a:rPr>
              <a:t>Witamina A</a:t>
            </a:r>
          </a:p>
        </p:txBody>
      </p:sp>
      <p:sp>
        <p:nvSpPr>
          <p:cNvPr id="3" name="Symbol zastępczy zawartości 2">
            <a:extLst>
              <a:ext uri="{FF2B5EF4-FFF2-40B4-BE49-F238E27FC236}">
                <a16:creationId xmlns="" xmlns:a16="http://schemas.microsoft.com/office/drawing/2014/main" id="{333AD712-7331-0F40-B043-16B2BB63E7F7}"/>
              </a:ext>
            </a:extLst>
          </p:cNvPr>
          <p:cNvSpPr>
            <a:spLocks noGrp="1"/>
          </p:cNvSpPr>
          <p:nvPr>
            <p:ph idx="1"/>
          </p:nvPr>
        </p:nvSpPr>
        <p:spPr>
          <a:xfrm>
            <a:off x="317192" y="1408386"/>
            <a:ext cx="4543971" cy="4698124"/>
          </a:xfrm>
        </p:spPr>
        <p:txBody>
          <a:bodyPr>
            <a:normAutofit fontScale="92500"/>
          </a:bodyPr>
          <a:lstStyle/>
          <a:p>
            <a:pPr>
              <a:lnSpc>
                <a:spcPct val="90000"/>
              </a:lnSpc>
            </a:pPr>
            <a:r>
              <a:rPr lang="pl-PL" dirty="0">
                <a:solidFill>
                  <a:schemeClr val="bg1"/>
                </a:solidFill>
              </a:rPr>
              <a:t>Bierze udział w procesach syntezy białek, tłuszczów i hormonów tarczycy. </a:t>
            </a:r>
          </a:p>
          <a:p>
            <a:pPr>
              <a:lnSpc>
                <a:spcPct val="90000"/>
              </a:lnSpc>
            </a:pPr>
            <a:r>
              <a:rPr lang="pl-PL" dirty="0">
                <a:solidFill>
                  <a:schemeClr val="bg1"/>
                </a:solidFill>
              </a:rPr>
              <a:t>Zwiększa odporność organizmu na infekcje. </a:t>
            </a:r>
          </a:p>
          <a:p>
            <a:pPr>
              <a:lnSpc>
                <a:spcPct val="90000"/>
              </a:lnSpc>
            </a:pPr>
            <a:r>
              <a:rPr lang="pl-PL" dirty="0">
                <a:solidFill>
                  <a:schemeClr val="bg1"/>
                </a:solidFill>
              </a:rPr>
              <a:t>Jest niezbędna do prawidłowego wzrostu i funkcjonowania narządu wzroku. </a:t>
            </a:r>
          </a:p>
          <a:p>
            <a:pPr>
              <a:lnSpc>
                <a:spcPct val="90000"/>
              </a:lnSpc>
            </a:pPr>
            <a:r>
              <a:rPr lang="pl-PL" dirty="0">
                <a:solidFill>
                  <a:schemeClr val="bg1"/>
                </a:solidFill>
              </a:rPr>
              <a:t>Zapotrzebowanie na tą witaminę zależy od wieku i stanu fizjologicznego. </a:t>
            </a:r>
          </a:p>
          <a:p>
            <a:pPr>
              <a:lnSpc>
                <a:spcPct val="90000"/>
              </a:lnSpc>
            </a:pPr>
            <a:r>
              <a:rPr lang="pl-PL" dirty="0">
                <a:solidFill>
                  <a:schemeClr val="bg1"/>
                </a:solidFill>
              </a:rPr>
              <a:t>Niedobór witaminy A, spowodowany jej brakiem wywołuje kurzą ślepotę, suchość skóry, szorstkość i jej nadmierne złuszczanie, hamowanie wzrostu, utrata masy ciała, biegunki, zanik odporności. </a:t>
            </a:r>
          </a:p>
          <a:p>
            <a:pPr>
              <a:lnSpc>
                <a:spcPct val="90000"/>
              </a:lnSpc>
            </a:pPr>
            <a:r>
              <a:rPr lang="pl-PL" dirty="0">
                <a:solidFill>
                  <a:schemeClr val="bg1"/>
                </a:solidFill>
              </a:rPr>
              <a:t>Występuje w żółtych owocach i warzywach, w maśle, tranie, jajkach i serach.</a:t>
            </a:r>
          </a:p>
          <a:p>
            <a:pPr>
              <a:lnSpc>
                <a:spcPct val="90000"/>
              </a:lnSpc>
            </a:pPr>
            <a:endParaRPr lang="pl-PL" sz="1300" dirty="0">
              <a:solidFill>
                <a:schemeClr val="bg1"/>
              </a:solidFill>
            </a:endParaRPr>
          </a:p>
        </p:txBody>
      </p:sp>
      <p:pic>
        <p:nvPicPr>
          <p:cNvPr id="9" name="Obraz 8">
            <a:extLst>
              <a:ext uri="{FF2B5EF4-FFF2-40B4-BE49-F238E27FC236}">
                <a16:creationId xmlns="" xmlns:a16="http://schemas.microsoft.com/office/drawing/2014/main" id="{A897EBFE-2563-AD45-A02B-836F2F499627}"/>
              </a:ext>
            </a:extLst>
          </p:cNvPr>
          <p:cNvPicPr>
            <a:picLocks noChangeAspect="1"/>
          </p:cNvPicPr>
          <p:nvPr/>
        </p:nvPicPr>
        <p:blipFill>
          <a:blip r:embed="rId2"/>
          <a:stretch>
            <a:fillRect/>
          </a:stretch>
        </p:blipFill>
        <p:spPr>
          <a:xfrm>
            <a:off x="5917909" y="1547732"/>
            <a:ext cx="5636749" cy="3762530"/>
          </a:xfrm>
          <a:prstGeom prst="rect">
            <a:avLst/>
          </a:prstGeom>
        </p:spPr>
      </p:pic>
      <p:sp>
        <p:nvSpPr>
          <p:cNvPr id="20" name="Isosceles Triangle 19">
            <a:extLst>
              <a:ext uri="{FF2B5EF4-FFF2-40B4-BE49-F238E27FC236}">
                <a16:creationId xmlns="" xmlns:a16="http://schemas.microsoft.com/office/drawing/2014/main" id="{B2205F6E-03C6-4E92-877C-E2482F6599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216683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0FDD7EF5-D69E-E347-B242-00AD5EEFFF72}"/>
              </a:ext>
            </a:extLst>
          </p:cNvPr>
          <p:cNvSpPr>
            <a:spLocks noGrp="1"/>
          </p:cNvSpPr>
          <p:nvPr>
            <p:ph type="title"/>
          </p:nvPr>
        </p:nvSpPr>
        <p:spPr>
          <a:xfrm>
            <a:off x="656313" y="294290"/>
            <a:ext cx="8596668" cy="1320800"/>
          </a:xfrm>
        </p:spPr>
        <p:txBody>
          <a:bodyPr anchor="t">
            <a:normAutofit/>
          </a:bodyPr>
          <a:lstStyle/>
          <a:p>
            <a:pPr algn="ctr"/>
            <a:r>
              <a:rPr lang="pl-PL" b="1" dirty="0"/>
              <a:t>Witamina D</a:t>
            </a:r>
          </a:p>
        </p:txBody>
      </p:sp>
      <p:sp>
        <p:nvSpPr>
          <p:cNvPr id="3" name="Symbol zastępczy zawartości 2">
            <a:extLst>
              <a:ext uri="{FF2B5EF4-FFF2-40B4-BE49-F238E27FC236}">
                <a16:creationId xmlns="" xmlns:a16="http://schemas.microsoft.com/office/drawing/2014/main" id="{C9B8154B-58FD-4D42-A59F-B9DF79E2D676}"/>
              </a:ext>
            </a:extLst>
          </p:cNvPr>
          <p:cNvSpPr>
            <a:spLocks noGrp="1"/>
          </p:cNvSpPr>
          <p:nvPr>
            <p:ph idx="1"/>
          </p:nvPr>
        </p:nvSpPr>
        <p:spPr>
          <a:xfrm>
            <a:off x="5549838" y="1142458"/>
            <a:ext cx="4151586" cy="5090175"/>
          </a:xfrm>
        </p:spPr>
        <p:txBody>
          <a:bodyPr>
            <a:normAutofit/>
          </a:bodyPr>
          <a:lstStyle/>
          <a:p>
            <a:pPr>
              <a:lnSpc>
                <a:spcPct val="90000"/>
              </a:lnSpc>
            </a:pPr>
            <a:r>
              <a:rPr lang="pl-PL" dirty="0"/>
              <a:t>Ma wpływ na przemianę i wchłanianie wapnia i fosforu w ustroju i na prawidłowe odkładanie się tych pierwiastków w kościach i zębach. </a:t>
            </a:r>
          </a:p>
          <a:p>
            <a:pPr>
              <a:lnSpc>
                <a:spcPct val="90000"/>
              </a:lnSpc>
            </a:pPr>
            <a:r>
              <a:rPr lang="pl-PL" dirty="0"/>
              <a:t>Występuje w żółtkach jaj, śmietanie, mleku, rybach i tranie. </a:t>
            </a:r>
          </a:p>
          <a:p>
            <a:pPr>
              <a:lnSpc>
                <a:spcPct val="90000"/>
              </a:lnSpc>
            </a:pPr>
            <a:r>
              <a:rPr lang="pl-PL" dirty="0"/>
              <a:t>Zanieczyszczenie powietrza w dużych miastach obniża syntezę witaminy D w skórze i nasila jej zapotrzebowanie. </a:t>
            </a:r>
          </a:p>
          <a:p>
            <a:pPr>
              <a:lnSpc>
                <a:spcPct val="90000"/>
              </a:lnSpc>
            </a:pPr>
            <a:r>
              <a:rPr lang="pl-PL" dirty="0"/>
              <a:t>Jej rola w procesach kostnienia jest ważna w pierwszych dwóch latach życia. </a:t>
            </a:r>
          </a:p>
          <a:p>
            <a:pPr>
              <a:lnSpc>
                <a:spcPct val="90000"/>
              </a:lnSpc>
            </a:pPr>
            <a:r>
              <a:rPr lang="pl-PL" dirty="0"/>
              <a:t>Niedobór wywołuje krzywicę, odwapnienie i rozmiękczenie kości, próchnica, nasilone choroby mięśni.</a:t>
            </a:r>
          </a:p>
          <a:p>
            <a:pPr>
              <a:lnSpc>
                <a:spcPct val="90000"/>
              </a:lnSpc>
            </a:pPr>
            <a:endParaRPr lang="pl-PL" sz="1100" dirty="0"/>
          </a:p>
        </p:txBody>
      </p:sp>
      <p:pic>
        <p:nvPicPr>
          <p:cNvPr id="5" name="Obraz 4">
            <a:extLst>
              <a:ext uri="{FF2B5EF4-FFF2-40B4-BE49-F238E27FC236}">
                <a16:creationId xmlns="" xmlns:a16="http://schemas.microsoft.com/office/drawing/2014/main" id="{CF498052-AE12-1C49-9933-11DCBAB42FE2}"/>
              </a:ext>
            </a:extLst>
          </p:cNvPr>
          <p:cNvPicPr>
            <a:picLocks noChangeAspect="1"/>
          </p:cNvPicPr>
          <p:nvPr/>
        </p:nvPicPr>
        <p:blipFill rotWithShape="1">
          <a:blip r:embed="rId2"/>
          <a:srcRect t="4234" r="3" b="3"/>
          <a:stretch/>
        </p:blipFill>
        <p:spPr>
          <a:xfrm>
            <a:off x="491447" y="1142458"/>
            <a:ext cx="4895143" cy="3504189"/>
          </a:xfrm>
          <a:prstGeom prst="rect">
            <a:avLst/>
          </a:prstGeom>
          <a:effectLst>
            <a:reflection endPos="51000" dist="50800" dir="5400000" sy="-100000" algn="bl" rotWithShape="0"/>
          </a:effectLst>
        </p:spPr>
      </p:pic>
    </p:spTree>
    <p:extLst>
      <p:ext uri="{BB962C8B-B14F-4D97-AF65-F5344CB8AC3E}">
        <p14:creationId xmlns:p14="http://schemas.microsoft.com/office/powerpoint/2010/main" val="2298263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F4444CE-BC8D-4D61-B303-4C05614E62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62423CA5-E2E1-4789-B759-9906C1C940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 xmlns:a16="http://schemas.microsoft.com/office/drawing/2014/main" id="{73772B81-181F-48B7-8826-4D9686D15D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ytuł 1">
            <a:extLst>
              <a:ext uri="{FF2B5EF4-FFF2-40B4-BE49-F238E27FC236}">
                <a16:creationId xmlns="" xmlns:a16="http://schemas.microsoft.com/office/drawing/2014/main" id="{DBFF9E8A-A971-8742-BDC6-F52D3856BE15}"/>
              </a:ext>
            </a:extLst>
          </p:cNvPr>
          <p:cNvSpPr>
            <a:spLocks noGrp="1"/>
          </p:cNvSpPr>
          <p:nvPr>
            <p:ph type="title"/>
          </p:nvPr>
        </p:nvSpPr>
        <p:spPr>
          <a:xfrm>
            <a:off x="646645" y="215489"/>
            <a:ext cx="4203045" cy="1375608"/>
          </a:xfrm>
        </p:spPr>
        <p:txBody>
          <a:bodyPr anchor="ctr">
            <a:normAutofit/>
          </a:bodyPr>
          <a:lstStyle/>
          <a:p>
            <a:pPr algn="ctr"/>
            <a:r>
              <a:rPr lang="pl-PL" b="1" dirty="0">
                <a:solidFill>
                  <a:schemeClr val="bg1"/>
                </a:solidFill>
              </a:rPr>
              <a:t>Witamina E</a:t>
            </a:r>
          </a:p>
        </p:txBody>
      </p:sp>
      <p:sp>
        <p:nvSpPr>
          <p:cNvPr id="3" name="Symbol zastępczy zawartości 2">
            <a:extLst>
              <a:ext uri="{FF2B5EF4-FFF2-40B4-BE49-F238E27FC236}">
                <a16:creationId xmlns="" xmlns:a16="http://schemas.microsoft.com/office/drawing/2014/main" id="{618E94D6-7B46-774E-9111-17448CF271EF}"/>
              </a:ext>
            </a:extLst>
          </p:cNvPr>
          <p:cNvSpPr>
            <a:spLocks noGrp="1"/>
          </p:cNvSpPr>
          <p:nvPr>
            <p:ph idx="1"/>
          </p:nvPr>
        </p:nvSpPr>
        <p:spPr>
          <a:xfrm>
            <a:off x="383508" y="1500360"/>
            <a:ext cx="4276618" cy="4858399"/>
          </a:xfrm>
        </p:spPr>
        <p:txBody>
          <a:bodyPr>
            <a:normAutofit/>
          </a:bodyPr>
          <a:lstStyle/>
          <a:p>
            <a:pPr>
              <a:lnSpc>
                <a:spcPct val="90000"/>
              </a:lnSpc>
            </a:pPr>
            <a:r>
              <a:rPr lang="pl-PL" dirty="0">
                <a:solidFill>
                  <a:schemeClr val="bg1"/>
                </a:solidFill>
              </a:rPr>
              <a:t>Reguluje przemianę azotu i procesy oddychania wewnątrzustrojowego. </a:t>
            </a:r>
          </a:p>
          <a:p>
            <a:pPr>
              <a:lnSpc>
                <a:spcPct val="90000"/>
              </a:lnSpc>
            </a:pPr>
            <a:r>
              <a:rPr lang="pl-PL" dirty="0">
                <a:solidFill>
                  <a:schemeClr val="bg1"/>
                </a:solidFill>
              </a:rPr>
              <a:t>Ma działanie przeciwmiażdżycowe i jest odpowiedzialna za prawidłowe działanie układu rozrodczego, zapobiega poronieniom. </a:t>
            </a:r>
          </a:p>
          <a:p>
            <a:pPr>
              <a:lnSpc>
                <a:spcPct val="90000"/>
              </a:lnSpc>
            </a:pPr>
            <a:r>
              <a:rPr lang="pl-PL" dirty="0">
                <a:solidFill>
                  <a:schemeClr val="bg1"/>
                </a:solidFill>
              </a:rPr>
              <a:t>Witamina E występuje w olejach roślinnych, ziarnie zbóż, kiełkach zbożowych, ziarnie soi, warzywach, orzechach i jajach. </a:t>
            </a:r>
          </a:p>
          <a:p>
            <a:pPr>
              <a:lnSpc>
                <a:spcPct val="90000"/>
              </a:lnSpc>
            </a:pPr>
            <a:r>
              <a:rPr lang="pl-PL" dirty="0">
                <a:solidFill>
                  <a:schemeClr val="bg1"/>
                </a:solidFill>
              </a:rPr>
              <a:t>Niedobór powoduje zaburzenia w wydzielaniu hormonów jajników i bezpłodność, może być przyczyną zaniku niektórych mięśni, zwiększa skłonność do niedokrwistości.</a:t>
            </a:r>
          </a:p>
          <a:p>
            <a:pPr>
              <a:lnSpc>
                <a:spcPct val="90000"/>
              </a:lnSpc>
            </a:pPr>
            <a:endParaRPr lang="pl-PL" sz="1400" dirty="0">
              <a:solidFill>
                <a:schemeClr val="bg1"/>
              </a:solidFill>
            </a:endParaRPr>
          </a:p>
        </p:txBody>
      </p:sp>
      <p:pic>
        <p:nvPicPr>
          <p:cNvPr id="5" name="Obraz 4">
            <a:extLst>
              <a:ext uri="{FF2B5EF4-FFF2-40B4-BE49-F238E27FC236}">
                <a16:creationId xmlns="" xmlns:a16="http://schemas.microsoft.com/office/drawing/2014/main" id="{0098FAD7-E0FE-1546-BC83-33176F8400F6}"/>
              </a:ext>
            </a:extLst>
          </p:cNvPr>
          <p:cNvPicPr>
            <a:picLocks noChangeAspect="1"/>
          </p:cNvPicPr>
          <p:nvPr/>
        </p:nvPicPr>
        <p:blipFill>
          <a:blip r:embed="rId2"/>
          <a:stretch>
            <a:fillRect/>
          </a:stretch>
        </p:blipFill>
        <p:spPr>
          <a:xfrm>
            <a:off x="6096001" y="1500360"/>
            <a:ext cx="5143500" cy="3844765"/>
          </a:xfrm>
          <a:prstGeom prst="rect">
            <a:avLst/>
          </a:prstGeom>
        </p:spPr>
      </p:pic>
      <p:sp>
        <p:nvSpPr>
          <p:cNvPr id="16" name="Isosceles Triangle 15">
            <a:extLst>
              <a:ext uri="{FF2B5EF4-FFF2-40B4-BE49-F238E27FC236}">
                <a16:creationId xmlns="" xmlns:a16="http://schemas.microsoft.com/office/drawing/2014/main" id="{B2205F6E-03C6-4E92-877C-E2482F6599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968744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Obraz 6">
            <a:extLst>
              <a:ext uri="{FF2B5EF4-FFF2-40B4-BE49-F238E27FC236}">
                <a16:creationId xmlns="" xmlns:a16="http://schemas.microsoft.com/office/drawing/2014/main" id="{CBDAB14F-33C6-A247-8F89-B1DFD1E53ED7}"/>
              </a:ext>
            </a:extLst>
          </p:cNvPr>
          <p:cNvPicPr>
            <a:picLocks noChangeAspect="1"/>
          </p:cNvPicPr>
          <p:nvPr/>
        </p:nvPicPr>
        <p:blipFill rotWithShape="1">
          <a:blip r:embed="rId2"/>
          <a:srcRect l="1336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ytuł 1">
            <a:extLst>
              <a:ext uri="{FF2B5EF4-FFF2-40B4-BE49-F238E27FC236}">
                <a16:creationId xmlns="" xmlns:a16="http://schemas.microsoft.com/office/drawing/2014/main" id="{F7851244-DDF3-BE4D-95AA-BC805FC0F1DD}"/>
              </a:ext>
            </a:extLst>
          </p:cNvPr>
          <p:cNvSpPr>
            <a:spLocks noGrp="1"/>
          </p:cNvSpPr>
          <p:nvPr>
            <p:ph type="title"/>
          </p:nvPr>
        </p:nvSpPr>
        <p:spPr>
          <a:xfrm>
            <a:off x="677333" y="609600"/>
            <a:ext cx="3851123" cy="1320800"/>
          </a:xfrm>
        </p:spPr>
        <p:txBody>
          <a:bodyPr>
            <a:normAutofit/>
          </a:bodyPr>
          <a:lstStyle/>
          <a:p>
            <a:pPr algn="ctr"/>
            <a:r>
              <a:rPr lang="pl-PL" dirty="0"/>
              <a:t>Witamina K</a:t>
            </a:r>
          </a:p>
        </p:txBody>
      </p:sp>
      <p:sp>
        <p:nvSpPr>
          <p:cNvPr id="3" name="Symbol zastępczy zawartości 2">
            <a:extLst>
              <a:ext uri="{FF2B5EF4-FFF2-40B4-BE49-F238E27FC236}">
                <a16:creationId xmlns="" xmlns:a16="http://schemas.microsoft.com/office/drawing/2014/main" id="{93A75C24-05CB-2F4A-B3F8-319AE3AB3BB0}"/>
              </a:ext>
            </a:extLst>
          </p:cNvPr>
          <p:cNvSpPr>
            <a:spLocks noGrp="1"/>
          </p:cNvSpPr>
          <p:nvPr>
            <p:ph idx="1"/>
          </p:nvPr>
        </p:nvSpPr>
        <p:spPr>
          <a:xfrm>
            <a:off x="433032" y="1597572"/>
            <a:ext cx="4430694" cy="4548893"/>
          </a:xfrm>
        </p:spPr>
        <p:txBody>
          <a:bodyPr>
            <a:normAutofit/>
          </a:bodyPr>
          <a:lstStyle/>
          <a:p>
            <a:pPr>
              <a:lnSpc>
                <a:spcPct val="90000"/>
              </a:lnSpc>
            </a:pPr>
            <a:r>
              <a:rPr lang="pl-PL" dirty="0"/>
              <a:t>Niezbędna do prawidłowego wzrostu i rozwoju oraz przebiegu procesów krzepnięcia krwi. Zmniejsza krwawienie i krwotoki. </a:t>
            </a:r>
          </a:p>
          <a:p>
            <a:pPr>
              <a:lnSpc>
                <a:spcPct val="90000"/>
              </a:lnSpc>
            </a:pPr>
            <a:r>
              <a:rPr lang="pl-PL" dirty="0"/>
              <a:t>Występuje w zielonych częściach roślin warzywnych, w żółtkach jaj, oleju sojowym i w tranie. </a:t>
            </a:r>
          </a:p>
          <a:p>
            <a:pPr>
              <a:lnSpc>
                <a:spcPct val="90000"/>
              </a:lnSpc>
            </a:pPr>
            <a:r>
              <a:rPr lang="pl-PL" dirty="0"/>
              <a:t>Zaburzenia wchłaniania witaminy K mogą wystąpić po kuracji antybiotykowej. </a:t>
            </a:r>
          </a:p>
          <a:p>
            <a:pPr>
              <a:lnSpc>
                <a:spcPct val="90000"/>
              </a:lnSpc>
            </a:pPr>
            <a:r>
              <a:rPr lang="pl-PL" dirty="0"/>
              <a:t>Niedobór witaminy K powoduje zaburzenia krzepnięcia krwi, krwawienie z nosa, jelit, biegunki, zapalenie jelit.</a:t>
            </a:r>
          </a:p>
          <a:p>
            <a:pPr>
              <a:lnSpc>
                <a:spcPct val="90000"/>
              </a:lnSpc>
            </a:pPr>
            <a:endParaRPr lang="pl-PL" sz="1700" dirty="0"/>
          </a:p>
        </p:txBody>
      </p:sp>
      <p:cxnSp>
        <p:nvCxnSpPr>
          <p:cNvPr id="12" name="Straight Connector 11">
            <a:extLst>
              <a:ext uri="{FF2B5EF4-FFF2-40B4-BE49-F238E27FC236}">
                <a16:creationId xmlns="" xmlns:a16="http://schemas.microsoft.com/office/drawing/2014/main" id="{64FA5DFF-7FE6-4855-84E6-DFA78EE978B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 xmlns:a16="http://schemas.microsoft.com/office/drawing/2014/main" id="{2AFD8CBA-54A3-4363-991B-B9C631BBFA7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 xmlns:a16="http://schemas.microsoft.com/office/drawing/2014/main" id="{3F088236-D655-4F88-B238-E167623580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 xmlns:a16="http://schemas.microsoft.com/office/drawing/2014/main" id="{3DAC0C92-199E-475C-9390-119A9B0272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24">
            <a:extLst>
              <a:ext uri="{FF2B5EF4-FFF2-40B4-BE49-F238E27FC236}">
                <a16:creationId xmlns="" xmlns:a16="http://schemas.microsoft.com/office/drawing/2014/main" id="{C4CFB339-0ED8-4FE2-9EF1-6D1375B849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 xmlns:a16="http://schemas.microsoft.com/office/drawing/2014/main" id="{31896C80-2069-4431-9C19-83B9137344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8">
            <a:extLst>
              <a:ext uri="{FF2B5EF4-FFF2-40B4-BE49-F238E27FC236}">
                <a16:creationId xmlns="" xmlns:a16="http://schemas.microsoft.com/office/drawing/2014/main" id="{BF120A21-0841-4823-B0C4-28AEBCEF9B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a:extLst>
              <a:ext uri="{FF2B5EF4-FFF2-40B4-BE49-F238E27FC236}">
                <a16:creationId xmlns="" xmlns:a16="http://schemas.microsoft.com/office/drawing/2014/main" id="{DBB05BAE-BBD3-4289-899F-A6851503C6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9">
            <a:extLst>
              <a:ext uri="{FF2B5EF4-FFF2-40B4-BE49-F238E27FC236}">
                <a16:creationId xmlns="" xmlns:a16="http://schemas.microsoft.com/office/drawing/2014/main" id="{9874D11C-36F5-4BBE-A490-019A54E953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91784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6">
            <a:extLst>
              <a:ext uri="{FF2B5EF4-FFF2-40B4-BE49-F238E27FC236}">
                <a16:creationId xmlns="" xmlns:a16="http://schemas.microsoft.com/office/drawing/2014/main" id="{28460BD8-AE3F-4AC9-9D0B-717052AA5D3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 xmlns:a16="http://schemas.microsoft.com/office/drawing/2014/main" id="{54420CFE-F482-466E-9E1E-C78513C0B85D}"/>
                </a:ext>
                <a:ext uri="{C183D7F6-B498-43B3-948B-1728B52AA6E4}">
                  <adec:decorative xmlns="" xmlns:adec="http://schemas.microsoft.com/office/drawing/2017/decorative" val="1"/>
                </a:ext>
              </a:extLst>
            </p:cNvPr>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 xmlns:a16="http://schemas.microsoft.com/office/drawing/2014/main" id="{5331032B-BD21-4BDA-920C-12E358052567}"/>
                </a:ext>
                <a:ext uri="{C183D7F6-B498-43B3-948B-1728B52AA6E4}">
                  <adec:decorative xmlns="" xmlns:adec="http://schemas.microsoft.com/office/drawing/2017/decorative" val="1"/>
                </a:ext>
              </a:extLst>
            </p:cNvPr>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 xmlns:a16="http://schemas.microsoft.com/office/drawing/2014/main" id="{E7514DA3-59E7-409E-8A3B-AD097F6E564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a:extLst>
                <a:ext uri="{FF2B5EF4-FFF2-40B4-BE49-F238E27FC236}">
                  <a16:creationId xmlns="" xmlns:a16="http://schemas.microsoft.com/office/drawing/2014/main" id="{57B9A2A6-3BE4-4599-9364-F71C5BFD61F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 xmlns:a16="http://schemas.microsoft.com/office/drawing/2014/main" id="{4FD744C6-4ED8-4BC9-BF68-6BDF701C5DB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a:extLst>
                <a:ext uri="{FF2B5EF4-FFF2-40B4-BE49-F238E27FC236}">
                  <a16:creationId xmlns="" xmlns:a16="http://schemas.microsoft.com/office/drawing/2014/main" id="{092C5BAD-C911-4F8F-A1C5-470268BE668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a:extLst>
                <a:ext uri="{FF2B5EF4-FFF2-40B4-BE49-F238E27FC236}">
                  <a16:creationId xmlns="" xmlns:a16="http://schemas.microsoft.com/office/drawing/2014/main" id="{B133D0C8-4EC4-424F-8E70-0482D5B1B65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a:extLst>
                <a:ext uri="{FF2B5EF4-FFF2-40B4-BE49-F238E27FC236}">
                  <a16:creationId xmlns="" xmlns:a16="http://schemas.microsoft.com/office/drawing/2014/main" id="{7B1532A0-F4B3-4DE8-B18F-740CAAD25AC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 xmlns:a16="http://schemas.microsoft.com/office/drawing/2014/main" id="{8EFDD162-BBBA-4062-8BBF-53DBA109137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 xmlns:a16="http://schemas.microsoft.com/office/drawing/2014/main" id="{DCFC9E65-3E19-4483-B952-25D29683CA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41" name="Rectangle 18">
            <a:extLst>
              <a:ext uri="{FF2B5EF4-FFF2-40B4-BE49-F238E27FC236}">
                <a16:creationId xmlns="" xmlns:a16="http://schemas.microsoft.com/office/drawing/2014/main" id="{4F57DB1C-6494-4CC4-A5E8-931957565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20">
            <a:extLst>
              <a:ext uri="{FF2B5EF4-FFF2-40B4-BE49-F238E27FC236}">
                <a16:creationId xmlns="" xmlns:a16="http://schemas.microsoft.com/office/drawing/2014/main" id="{FFFB778B-5206-4BB0-A468-327E713676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Shape 22">
            <a:extLst>
              <a:ext uri="{FF2B5EF4-FFF2-40B4-BE49-F238E27FC236}">
                <a16:creationId xmlns="" xmlns:a16="http://schemas.microsoft.com/office/drawing/2014/main" id="{E6C0471D-BE03-4D81-BDB5-D510BC0D8A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753379" y="-1"/>
            <a:ext cx="5438621" cy="6857999"/>
          </a:xfrm>
          <a:custGeom>
            <a:avLst/>
            <a:gdLst>
              <a:gd name="connsiteX0" fmla="*/ 0 w 5438621"/>
              <a:gd name="connsiteY0" fmla="*/ 0 h 6857999"/>
              <a:gd name="connsiteX1" fmla="*/ 573774 w 5438621"/>
              <a:gd name="connsiteY1" fmla="*/ 0 h 6857999"/>
              <a:gd name="connsiteX2" fmla="*/ 1182808 w 5438621"/>
              <a:gd name="connsiteY2" fmla="*/ 0 h 6857999"/>
              <a:gd name="connsiteX3" fmla="*/ 4537195 w 5438621"/>
              <a:gd name="connsiteY3" fmla="*/ 0 h 6857999"/>
              <a:gd name="connsiteX4" fmla="*/ 5187609 w 5438621"/>
              <a:gd name="connsiteY4" fmla="*/ 0 h 6857999"/>
              <a:gd name="connsiteX5" fmla="*/ 5438621 w 5438621"/>
              <a:gd name="connsiteY5" fmla="*/ 0 h 6857999"/>
              <a:gd name="connsiteX6" fmla="*/ 5438621 w 5438621"/>
              <a:gd name="connsiteY6" fmla="*/ 6857999 h 6857999"/>
              <a:gd name="connsiteX7" fmla="*/ 4802807 w 5438621"/>
              <a:gd name="connsiteY7" fmla="*/ 6857999 h 6857999"/>
              <a:gd name="connsiteX8" fmla="*/ 4537195 w 5438621"/>
              <a:gd name="connsiteY8" fmla="*/ 6857999 h 6857999"/>
              <a:gd name="connsiteX9" fmla="*/ 1182808 w 5438621"/>
              <a:gd name="connsiteY9" fmla="*/ 6857999 h 6857999"/>
              <a:gd name="connsiteX10" fmla="*/ 1049897 w 5438621"/>
              <a:gd name="connsiteY10"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8621" h="6857999">
                <a:moveTo>
                  <a:pt x="0" y="0"/>
                </a:moveTo>
                <a:lnTo>
                  <a:pt x="573774" y="0"/>
                </a:lnTo>
                <a:lnTo>
                  <a:pt x="1182808" y="0"/>
                </a:lnTo>
                <a:lnTo>
                  <a:pt x="4537195" y="0"/>
                </a:lnTo>
                <a:lnTo>
                  <a:pt x="5187609" y="0"/>
                </a:lnTo>
                <a:lnTo>
                  <a:pt x="5438621" y="0"/>
                </a:lnTo>
                <a:lnTo>
                  <a:pt x="5438621" y="6857999"/>
                </a:lnTo>
                <a:lnTo>
                  <a:pt x="4802807" y="6857999"/>
                </a:lnTo>
                <a:lnTo>
                  <a:pt x="4537195" y="6857999"/>
                </a:lnTo>
                <a:lnTo>
                  <a:pt x="1182808" y="6857999"/>
                </a:lnTo>
                <a:lnTo>
                  <a:pt x="1049897"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25" name="Straight Connector 24">
            <a:extLst>
              <a:ext uri="{FF2B5EF4-FFF2-40B4-BE49-F238E27FC236}">
                <a16:creationId xmlns="" xmlns:a16="http://schemas.microsoft.com/office/drawing/2014/main" id="{E5E836EB-03CD-4BA5-A751-21D2ACC2830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5453743" y="3483429"/>
            <a:ext cx="6738258" cy="3374570"/>
          </a:xfrm>
          <a:prstGeom prst="line">
            <a:avLst/>
          </a:prstGeom>
          <a:ln w="9525">
            <a:solidFill>
              <a:schemeClr val="accent1">
                <a:lumMod val="60000"/>
                <a:lumOff val="40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 xmlns:a16="http://schemas.microsoft.com/office/drawing/2014/main" id="{22721A85-1EA4-4D87-97AB-0BB4AB78F92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678143" y="0"/>
            <a:ext cx="860630" cy="6857999"/>
          </a:xfrm>
          <a:prstGeom prst="line">
            <a:avLst/>
          </a:prstGeom>
          <a:ln w="15875" cap="sq">
            <a:solidFill>
              <a:schemeClr val="accent1"/>
            </a:solidFill>
            <a:bevel/>
          </a:ln>
        </p:spPr>
        <p:style>
          <a:lnRef idx="2">
            <a:schemeClr val="accent1"/>
          </a:lnRef>
          <a:fillRef idx="0">
            <a:schemeClr val="accent1"/>
          </a:fillRef>
          <a:effectRef idx="1">
            <a:schemeClr val="accent1"/>
          </a:effectRef>
          <a:fontRef idx="minor">
            <a:schemeClr val="tx1"/>
          </a:fontRef>
        </p:style>
      </p:cxnSp>
      <p:sp>
        <p:nvSpPr>
          <p:cNvPr id="29" name="Isosceles Triangle 28">
            <a:extLst>
              <a:ext uri="{FF2B5EF4-FFF2-40B4-BE49-F238E27FC236}">
                <a16:creationId xmlns="" xmlns:a16="http://schemas.microsoft.com/office/drawing/2014/main" id="{A27691EB-14CF-4237-B5EB-C94B92677A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11349404" y="0"/>
            <a:ext cx="842596" cy="5666154"/>
          </a:xfrm>
          <a:prstGeom prst="triangle">
            <a:avLst>
              <a:gd name="adj" fmla="val 100000"/>
            </a:avLst>
          </a:prstGeom>
          <a:solidFill>
            <a:schemeClr val="accent2">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ytuł 1">
            <a:extLst>
              <a:ext uri="{FF2B5EF4-FFF2-40B4-BE49-F238E27FC236}">
                <a16:creationId xmlns="" xmlns:a16="http://schemas.microsoft.com/office/drawing/2014/main" id="{C8FDC8F2-6D52-7A47-B7D4-8DE6EA915C32}"/>
              </a:ext>
            </a:extLst>
          </p:cNvPr>
          <p:cNvSpPr>
            <a:spLocks noGrp="1"/>
          </p:cNvSpPr>
          <p:nvPr>
            <p:ph type="title"/>
          </p:nvPr>
        </p:nvSpPr>
        <p:spPr>
          <a:xfrm>
            <a:off x="553856" y="691243"/>
            <a:ext cx="6065052" cy="5148943"/>
          </a:xfrm>
        </p:spPr>
        <p:txBody>
          <a:bodyPr vert="horz" lIns="91440" tIns="45720" rIns="91440" bIns="45720" rtlCol="0" anchor="ctr">
            <a:normAutofit/>
          </a:bodyPr>
          <a:lstStyle/>
          <a:p>
            <a:pPr algn="r"/>
            <a:r>
              <a:rPr lang="en-US" sz="6000" dirty="0">
                <a:solidFill>
                  <a:srgbClr val="FF0000"/>
                </a:solidFill>
              </a:rPr>
              <a:t>ZABURZENIA ODŻYWIANIA </a:t>
            </a:r>
            <a:br>
              <a:rPr lang="en-US" sz="6000" dirty="0">
                <a:solidFill>
                  <a:srgbClr val="FF0000"/>
                </a:solidFill>
              </a:rPr>
            </a:br>
            <a:r>
              <a:rPr lang="en-US" sz="6000" dirty="0">
                <a:solidFill>
                  <a:srgbClr val="FF0000"/>
                </a:solidFill>
              </a:rPr>
              <a:t>– CHOROBY </a:t>
            </a:r>
          </a:p>
        </p:txBody>
      </p:sp>
    </p:spTree>
    <p:extLst>
      <p:ext uri="{BB962C8B-B14F-4D97-AF65-F5344CB8AC3E}">
        <p14:creationId xmlns:p14="http://schemas.microsoft.com/office/powerpoint/2010/main" val="672456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A251BD86-3FC1-024D-9909-1A99C7378E5E}"/>
              </a:ext>
            </a:extLst>
          </p:cNvPr>
          <p:cNvSpPr>
            <a:spLocks noGrp="1"/>
          </p:cNvSpPr>
          <p:nvPr>
            <p:ph type="title"/>
          </p:nvPr>
        </p:nvSpPr>
        <p:spPr>
          <a:xfrm>
            <a:off x="677334" y="215463"/>
            <a:ext cx="8596668" cy="1320800"/>
          </a:xfrm>
        </p:spPr>
        <p:txBody>
          <a:bodyPr/>
          <a:lstStyle/>
          <a:p>
            <a:pPr algn="ctr"/>
            <a:r>
              <a:rPr lang="pl-PL" b="1" dirty="0">
                <a:solidFill>
                  <a:srgbClr val="FF0000"/>
                </a:solidFill>
              </a:rPr>
              <a:t>Anoreksja</a:t>
            </a:r>
          </a:p>
        </p:txBody>
      </p:sp>
      <p:sp>
        <p:nvSpPr>
          <p:cNvPr id="3" name="Symbol zastępczy zawartości 2">
            <a:extLst>
              <a:ext uri="{FF2B5EF4-FFF2-40B4-BE49-F238E27FC236}">
                <a16:creationId xmlns="" xmlns:a16="http://schemas.microsoft.com/office/drawing/2014/main" id="{80F2360C-062F-7041-A78E-BCB03D46C054}"/>
              </a:ext>
            </a:extLst>
          </p:cNvPr>
          <p:cNvSpPr>
            <a:spLocks noGrp="1"/>
          </p:cNvSpPr>
          <p:nvPr>
            <p:ph idx="1"/>
          </p:nvPr>
        </p:nvSpPr>
        <p:spPr>
          <a:xfrm>
            <a:off x="677334" y="1145628"/>
            <a:ext cx="8596668" cy="5496909"/>
          </a:xfrm>
        </p:spPr>
        <p:txBody>
          <a:bodyPr>
            <a:normAutofit lnSpcReduction="10000"/>
          </a:bodyPr>
          <a:lstStyle/>
          <a:p>
            <a:r>
              <a:rPr lang="pl-PL" dirty="0"/>
              <a:t>Jest to zaburzenie odżywiania o podłożu psychicznym charakteryzującym się usilnym dążeniem do zredukowania masy ciała. </a:t>
            </a:r>
          </a:p>
          <a:p>
            <a:r>
              <a:rPr lang="pl-PL" dirty="0"/>
              <a:t>Osoby cierpiące na tą chorobę bardzo często popadają w skrajność i nie przestają się odchudzać nawet, gdy dochodzi do wyniszczenia organizmu. </a:t>
            </a:r>
          </a:p>
          <a:p>
            <a:r>
              <a:rPr lang="pl-PL" dirty="0"/>
              <a:t>Największa zapadalność na anoreksję odnotowuje się u dziewcząt pomiędzy 13. a 25. rokiem życia. Chociaż w tej chwili u coraz młodszej grupy pacjentów rozpoznaje się anoreksję, są to już nawet 7-8 letnie dzieci. Nie jest to jednak regułą, ponieważ nawet chłopcy mogą na nią  cierpieć. </a:t>
            </a:r>
          </a:p>
          <a:p>
            <a:r>
              <a:rPr lang="pl-PL" dirty="0"/>
              <a:t>Zaburzenie jakim jest anoreksja charakteryzuje się obawami przed tyciem oraz zmianą wyglądu ciała. </a:t>
            </a:r>
          </a:p>
          <a:p>
            <a:r>
              <a:rPr lang="pl-PL" dirty="0"/>
              <a:t>Żadna waga nie jest dla anorektyka dostatecznie niskie, gdyż mimo wszystko nie akceptują oni swojego wyglądu. </a:t>
            </a:r>
          </a:p>
          <a:p>
            <a:r>
              <a:rPr lang="pl-PL" dirty="0"/>
              <a:t>Również dieta osoby cierpiącej na anoreksję jest bardzo restrykcyjna. Spożywają oni przeważnie warzywa i owoce, i dodatkowo bardzo dokładnie odmierzają spożywane porcje. </a:t>
            </a:r>
          </a:p>
          <a:p>
            <a:r>
              <a:rPr lang="pl-PL" dirty="0"/>
              <a:t>Dla zwiększenia efektywności diety chorzy często wdrażają intensywną aktywność fizyczną, jednak wraz z rozwojem choroby mają oni coraz mniej sił.</a:t>
            </a:r>
          </a:p>
          <a:p>
            <a:endParaRPr lang="pl-PL" dirty="0"/>
          </a:p>
        </p:txBody>
      </p:sp>
    </p:spTree>
    <p:extLst>
      <p:ext uri="{BB962C8B-B14F-4D97-AF65-F5344CB8AC3E}">
        <p14:creationId xmlns:p14="http://schemas.microsoft.com/office/powerpoint/2010/main" val="2488357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5A2881D6-87E1-4F4A-9022-179EAFC5155F}"/>
              </a:ext>
            </a:extLst>
          </p:cNvPr>
          <p:cNvSpPr>
            <a:spLocks noGrp="1"/>
          </p:cNvSpPr>
          <p:nvPr>
            <p:ph type="title"/>
          </p:nvPr>
        </p:nvSpPr>
        <p:spPr>
          <a:xfrm>
            <a:off x="677334" y="462456"/>
            <a:ext cx="8596668" cy="1320800"/>
          </a:xfrm>
        </p:spPr>
        <p:txBody>
          <a:bodyPr/>
          <a:lstStyle/>
          <a:p>
            <a:pPr algn="ctr"/>
            <a:r>
              <a:rPr lang="pl-PL" b="1" dirty="0"/>
              <a:t>Objawy anoreksji</a:t>
            </a:r>
          </a:p>
        </p:txBody>
      </p:sp>
      <p:sp>
        <p:nvSpPr>
          <p:cNvPr id="3" name="Symbol zastępczy zawartości 2">
            <a:extLst>
              <a:ext uri="{FF2B5EF4-FFF2-40B4-BE49-F238E27FC236}">
                <a16:creationId xmlns="" xmlns:a16="http://schemas.microsoft.com/office/drawing/2014/main" id="{053D9F4D-4A1C-1A49-A462-4239367DC19F}"/>
              </a:ext>
            </a:extLst>
          </p:cNvPr>
          <p:cNvSpPr>
            <a:spLocks noGrp="1"/>
          </p:cNvSpPr>
          <p:nvPr>
            <p:ph idx="1"/>
          </p:nvPr>
        </p:nvSpPr>
        <p:spPr>
          <a:xfrm>
            <a:off x="513046" y="1489299"/>
            <a:ext cx="8760956" cy="4990328"/>
          </a:xfrm>
        </p:spPr>
        <p:txBody>
          <a:bodyPr/>
          <a:lstStyle/>
          <a:p>
            <a:r>
              <a:rPr lang="pl-PL" sz="2000" dirty="0">
                <a:ea typeface="Helvetica Neue" panose="02000503000000020004" pitchFamily="2" charset="0"/>
                <a:cs typeface="Helvetica Neue" panose="02000503000000020004" pitchFamily="2" charset="0"/>
              </a:rPr>
              <a:t>Osoby chore na anoreksję są w stanie przed długi czas ukryć swój aktualny stan fizyczny, tłumacząc, że nie mają żadnego problemu z wyglądem swojego ciała. </a:t>
            </a:r>
          </a:p>
          <a:p>
            <a:r>
              <a:rPr lang="pl-PL" sz="2000" dirty="0">
                <a:ea typeface="Helvetica Neue" panose="02000503000000020004" pitchFamily="2" charset="0"/>
                <a:cs typeface="Helvetica Neue" panose="02000503000000020004" pitchFamily="2" charset="0"/>
              </a:rPr>
              <a:t>Jadłowstręt psychiczny cechuje również wiele często powtarzanych czynności, mogących zamienić się w natręctwa. Należą do nich m.in. nieustanne ważenie się, spożywanie niewielkich ilości posiłków oraz rygorystyczna selekcja składników diety. </a:t>
            </a:r>
          </a:p>
          <a:p>
            <a:r>
              <a:rPr lang="pl-PL" sz="2000" dirty="0">
                <a:ea typeface="Helvetica Neue" panose="02000503000000020004" pitchFamily="2" charset="0"/>
                <a:cs typeface="Helvetica Neue" panose="02000503000000020004" pitchFamily="2" charset="0"/>
              </a:rPr>
              <a:t>Niektórzy dotknięci chorobą zmuszają się również do intensywnego wysiłku fizycznego, wymiotów oraz zażywają środki przeczyszczające w celu utraty masy ciała. Tak radykalna ingerencja w prawidłowe funkcjonowanie organizmu i jego gospodarkę hormonalną powoduje, że kobiety dotknięte anoreksją często przestają miesiączkować.</a:t>
            </a:r>
          </a:p>
          <a:p>
            <a:endParaRPr lang="pl-PL" dirty="0"/>
          </a:p>
        </p:txBody>
      </p:sp>
    </p:spTree>
    <p:extLst>
      <p:ext uri="{BB962C8B-B14F-4D97-AF65-F5344CB8AC3E}">
        <p14:creationId xmlns:p14="http://schemas.microsoft.com/office/powerpoint/2010/main" val="3116535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C997D55-F9EF-0E4F-9E87-DA7CA0F353A3}"/>
              </a:ext>
            </a:extLst>
          </p:cNvPr>
          <p:cNvSpPr>
            <a:spLocks noGrp="1"/>
          </p:cNvSpPr>
          <p:nvPr>
            <p:ph type="title"/>
          </p:nvPr>
        </p:nvSpPr>
        <p:spPr>
          <a:xfrm>
            <a:off x="656314" y="467710"/>
            <a:ext cx="8596668" cy="1320800"/>
          </a:xfrm>
        </p:spPr>
        <p:txBody>
          <a:bodyPr/>
          <a:lstStyle/>
          <a:p>
            <a:pPr algn="ctr"/>
            <a:r>
              <a:rPr lang="pl-PL" b="1" dirty="0"/>
              <a:t>Bulimia</a:t>
            </a:r>
          </a:p>
        </p:txBody>
      </p:sp>
      <p:sp>
        <p:nvSpPr>
          <p:cNvPr id="3" name="Symbol zastępczy zawartości 2">
            <a:extLst>
              <a:ext uri="{FF2B5EF4-FFF2-40B4-BE49-F238E27FC236}">
                <a16:creationId xmlns="" xmlns:a16="http://schemas.microsoft.com/office/drawing/2014/main" id="{86A9C32F-E9E2-7B47-8C36-AC4159D4C87C}"/>
              </a:ext>
            </a:extLst>
          </p:cNvPr>
          <p:cNvSpPr>
            <a:spLocks noGrp="1"/>
          </p:cNvSpPr>
          <p:nvPr>
            <p:ph idx="1"/>
          </p:nvPr>
        </p:nvSpPr>
        <p:spPr>
          <a:xfrm>
            <a:off x="446107" y="1345324"/>
            <a:ext cx="8596668" cy="5150069"/>
          </a:xfrm>
        </p:spPr>
        <p:txBody>
          <a:bodyPr>
            <a:normAutofit/>
          </a:bodyPr>
          <a:lstStyle/>
          <a:p>
            <a:r>
              <a:rPr lang="pl-PL" sz="2000" dirty="0"/>
              <a:t>Charakteryzuje się powracającymi i częstymi epizodami niepohamowanego apetytu - tj. spożywaniem dużej ilości jedzenia w krótkim czasie - połączonymi z utratą kontroli nad procesem jedzenia. </a:t>
            </a:r>
          </a:p>
          <a:p>
            <a:r>
              <a:rPr lang="pl-PL" sz="2000" dirty="0" err="1"/>
              <a:t>Bulimik</a:t>
            </a:r>
            <a:r>
              <a:rPr lang="pl-PL" sz="2000" dirty="0"/>
              <a:t> potrafi pochłonąć nawet 3,400 kalorii w ciągu jednej godziny. Znane są również przypadki spożycia 20 tys. kalorii w osiem godzin. </a:t>
            </a:r>
          </a:p>
          <a:p>
            <a:r>
              <a:rPr lang="pl-PL" sz="2000" dirty="0"/>
              <a:t>Ludzie dotknięci bulimią bardzo często zdają sobie sprawę ze swojego problemu i są przestraszeni faktem, że nie potrafią samodzielnie przerwać nawracającego cyklu. </a:t>
            </a:r>
          </a:p>
          <a:p>
            <a:r>
              <a:rPr lang="pl-PL" sz="2000" dirty="0"/>
              <a:t>Żarłoczność prowadzi w nim do etapu przeczyszczenia, polegającego na prowokowaniu wymiotów bądź wymuszeniu na sobie ścisłej diety, często zagrażającej zdrowiu. </a:t>
            </a:r>
          </a:p>
          <a:p>
            <a:r>
              <a:rPr lang="pl-PL" sz="2000" dirty="0"/>
              <a:t>Żarłoczność oraz pozbywanie się nadmiaru kalorii najczęściej przebiega w sekrecie przed otoczeniem, przeplatane uczuciem wstydu i ulgi. </a:t>
            </a:r>
          </a:p>
          <a:p>
            <a:endParaRPr lang="pl-PL" dirty="0"/>
          </a:p>
        </p:txBody>
      </p:sp>
    </p:spTree>
    <p:extLst>
      <p:ext uri="{BB962C8B-B14F-4D97-AF65-F5344CB8AC3E}">
        <p14:creationId xmlns:p14="http://schemas.microsoft.com/office/powerpoint/2010/main" val="1396099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CF18351B-405A-FF4B-AE6B-095349C7C003}"/>
              </a:ext>
            </a:extLst>
          </p:cNvPr>
          <p:cNvSpPr>
            <a:spLocks noGrp="1"/>
          </p:cNvSpPr>
          <p:nvPr>
            <p:ph type="title"/>
          </p:nvPr>
        </p:nvSpPr>
        <p:spPr>
          <a:xfrm>
            <a:off x="677334" y="391391"/>
            <a:ext cx="8596668" cy="1320800"/>
          </a:xfrm>
        </p:spPr>
        <p:txBody>
          <a:bodyPr anchor="t">
            <a:normAutofit/>
          </a:bodyPr>
          <a:lstStyle/>
          <a:p>
            <a:pPr algn="ctr"/>
            <a:r>
              <a:rPr lang="pl-PL" b="1" dirty="0"/>
              <a:t>Objawy bulimii</a:t>
            </a:r>
          </a:p>
        </p:txBody>
      </p:sp>
      <p:pic>
        <p:nvPicPr>
          <p:cNvPr id="1026" name="Picture 2" descr="page23image3794192">
            <a:extLst>
              <a:ext uri="{FF2B5EF4-FFF2-40B4-BE49-F238E27FC236}">
                <a16:creationId xmlns="" xmlns:a16="http://schemas.microsoft.com/office/drawing/2014/main" id="{D3256CD3-D9C3-674C-9B65-9736274AC8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87417" y="2159000"/>
            <a:ext cx="3145536" cy="1226758"/>
          </a:xfrm>
          <a:prstGeom prst="rect">
            <a:avLst/>
          </a:prstGeom>
          <a:noFill/>
          <a:extLst>
            <a:ext uri="{909E8E84-426E-40DD-AFC4-6F175D3DCCD1}">
              <a14:hiddenFill xmlns:a14="http://schemas.microsoft.com/office/drawing/2010/main">
                <a:solidFill>
                  <a:srgbClr val="FFFFFF"/>
                </a:solidFill>
              </a14:hiddenFill>
            </a:ext>
          </a:extLst>
        </p:spPr>
      </p:pic>
      <p:sp>
        <p:nvSpPr>
          <p:cNvPr id="6" name="Symbol zastępczy zawartości 5">
            <a:extLst>
              <a:ext uri="{FF2B5EF4-FFF2-40B4-BE49-F238E27FC236}">
                <a16:creationId xmlns="" xmlns:a16="http://schemas.microsoft.com/office/drawing/2014/main" id="{ED6E99DC-E50D-FD47-82A4-56478A44AD68}"/>
              </a:ext>
            </a:extLst>
          </p:cNvPr>
          <p:cNvSpPr>
            <a:spLocks noGrp="1"/>
          </p:cNvSpPr>
          <p:nvPr>
            <p:ph idx="1"/>
          </p:nvPr>
        </p:nvSpPr>
        <p:spPr>
          <a:xfrm>
            <a:off x="531861" y="1205346"/>
            <a:ext cx="8596668" cy="5548745"/>
          </a:xfrm>
        </p:spPr>
        <p:txBody>
          <a:bodyPr>
            <a:normAutofit lnSpcReduction="10000"/>
          </a:bodyPr>
          <a:lstStyle/>
          <a:p>
            <a:r>
              <a:rPr lang="pl-PL" sz="2000" dirty="0"/>
              <a:t>Bulimia ma niestety ścisły związek z depresją. W jej przebiegu (podobnie jak w depresji) występuje brak poczucia własnej wartości oraz niezadowolenie ze swojego wyglądu. Pacjenci nie potrafią panować́ nie tylko nad jedzeniem, ale również własnymi emocjami. Występują stany lękowe i duża dawka stresu, która istotnie wpływa na psychikę osoby chorej na bulimię. Stres zostaje zajadany, przez co ciało traktowane jest jak śmietnik. Nie rzadko stany depresyjne prowadzą do samobójstwa. Oprócz tego u osób z bulimią często idzie w parze uzależnienie od narkotyków i alkoholu. </a:t>
            </a:r>
          </a:p>
          <a:p>
            <a:r>
              <a:rPr lang="pl-PL" sz="2000" dirty="0"/>
              <a:t>Notoryczne objadanie się̨, jedzenie </a:t>
            </a:r>
            <a:r>
              <a:rPr lang="pl-PL" sz="2000" dirty="0" err="1"/>
              <a:t>ogromnaej</a:t>
            </a:r>
            <a:r>
              <a:rPr lang="pl-PL" sz="2000" dirty="0"/>
              <a:t> ilość jedzenia zupełnie tego nie kontrolując, </a:t>
            </a:r>
          </a:p>
          <a:p>
            <a:r>
              <a:rPr lang="pl-PL" sz="2000" dirty="0"/>
              <a:t>Po każdym posiłku prowokowanie wymiotów, aby uniknąć przyrostu wagi. Oprócz tego chorzy przyjmują duże ilości środków przeczyszczających i stosują głodówki razem z intensywnymi ćwiczeniami fizycznymi</a:t>
            </a:r>
          </a:p>
          <a:p>
            <a:r>
              <a:rPr lang="pl-PL" sz="2000" dirty="0"/>
              <a:t>Z punktu widzenia innych osób nie wyglądają jakby miały jakiekolwiek problemy z odżywianiem.</a:t>
            </a:r>
          </a:p>
          <a:p>
            <a:endParaRPr lang="pl-PL" dirty="0"/>
          </a:p>
          <a:p>
            <a:endParaRPr lang="pl-PL" dirty="0"/>
          </a:p>
        </p:txBody>
      </p:sp>
    </p:spTree>
    <p:extLst>
      <p:ext uri="{BB962C8B-B14F-4D97-AF65-F5344CB8AC3E}">
        <p14:creationId xmlns:p14="http://schemas.microsoft.com/office/powerpoint/2010/main" val="2860650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 xmlns:a16="http://schemas.microsoft.com/office/drawing/2014/main" id="{D19F847C-34AD-3A63-9AAD-71733767679C}"/>
              </a:ext>
            </a:extLst>
          </p:cNvPr>
          <p:cNvSpPr txBox="1"/>
          <p:nvPr/>
        </p:nvSpPr>
        <p:spPr>
          <a:xfrm>
            <a:off x="1397857" y="1832629"/>
            <a:ext cx="7147322" cy="2585323"/>
          </a:xfrm>
          <a:prstGeom prst="rect">
            <a:avLst/>
          </a:prstGeom>
          <a:noFill/>
        </p:spPr>
        <p:txBody>
          <a:bodyPr wrap="square">
            <a:spAutoFit/>
          </a:bodyPr>
          <a:lstStyle/>
          <a:p>
            <a:pPr algn="ctr"/>
            <a:r>
              <a:rPr lang="pl-PL" sz="5400" i="1" dirty="0">
                <a:solidFill>
                  <a:srgbClr val="FF0000"/>
                </a:solidFill>
              </a:rPr>
              <a:t>„Dobre zdrowie </a:t>
            </a:r>
          </a:p>
          <a:p>
            <a:pPr algn="ctr"/>
            <a:r>
              <a:rPr lang="pl-PL" sz="5400" i="1" dirty="0">
                <a:solidFill>
                  <a:srgbClr val="FF0000"/>
                </a:solidFill>
              </a:rPr>
              <a:t>jest lepsze niż największe bogactwo”</a:t>
            </a:r>
          </a:p>
        </p:txBody>
      </p:sp>
    </p:spTree>
    <p:extLst>
      <p:ext uri="{BB962C8B-B14F-4D97-AF65-F5344CB8AC3E}">
        <p14:creationId xmlns:p14="http://schemas.microsoft.com/office/powerpoint/2010/main" val="2257967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FBC63A5C-8663-3548-BB6F-C93A6DD5029F}"/>
              </a:ext>
            </a:extLst>
          </p:cNvPr>
          <p:cNvSpPr>
            <a:spLocks noGrp="1"/>
          </p:cNvSpPr>
          <p:nvPr>
            <p:ph type="title"/>
          </p:nvPr>
        </p:nvSpPr>
        <p:spPr/>
        <p:txBody>
          <a:bodyPr/>
          <a:lstStyle/>
          <a:p>
            <a:pPr algn="ctr"/>
            <a:r>
              <a:rPr lang="pl-PL" b="1" dirty="0"/>
              <a:t>Ortoreksja</a:t>
            </a:r>
          </a:p>
        </p:txBody>
      </p:sp>
      <p:sp>
        <p:nvSpPr>
          <p:cNvPr id="3" name="Symbol zastępczy zawartości 2">
            <a:extLst>
              <a:ext uri="{FF2B5EF4-FFF2-40B4-BE49-F238E27FC236}">
                <a16:creationId xmlns="" xmlns:a16="http://schemas.microsoft.com/office/drawing/2014/main" id="{3CE966C2-F79B-E046-824F-07D9850B9C73}"/>
              </a:ext>
            </a:extLst>
          </p:cNvPr>
          <p:cNvSpPr>
            <a:spLocks noGrp="1"/>
          </p:cNvSpPr>
          <p:nvPr>
            <p:ph idx="1"/>
          </p:nvPr>
        </p:nvSpPr>
        <p:spPr>
          <a:xfrm>
            <a:off x="604598" y="1630653"/>
            <a:ext cx="8596668" cy="3880773"/>
          </a:xfrm>
        </p:spPr>
        <p:txBody>
          <a:bodyPr/>
          <a:lstStyle/>
          <a:p>
            <a:r>
              <a:rPr lang="pl-PL" sz="2000" dirty="0"/>
              <a:t>Jest to tak zwana maniakalna obsesja na punkcie zdrowej żywności, która charakteryzuje się nadmierną dbałością o jakość produktów. </a:t>
            </a:r>
          </a:p>
          <a:p>
            <a:endParaRPr lang="pl-PL" sz="2000" dirty="0"/>
          </a:p>
          <a:p>
            <a:r>
              <a:rPr lang="pl-PL" sz="2000" dirty="0"/>
              <a:t>Osoby z tym zaburzeniem obsesyjnie dbają o “czystość” i “ekologiczność” pokarmów. </a:t>
            </a:r>
          </a:p>
          <a:p>
            <a:endParaRPr lang="pl-PL" sz="2000" dirty="0"/>
          </a:p>
          <a:p>
            <a:r>
              <a:rPr lang="pl-PL" sz="2000" dirty="0"/>
              <a:t>Ortoreksja często prowadzi do omijania wielu produktów, które w rzeczywistości są zdrowe i potrzebne naszemu organizmowi.</a:t>
            </a:r>
          </a:p>
          <a:p>
            <a:endParaRPr lang="pl-PL" dirty="0"/>
          </a:p>
        </p:txBody>
      </p:sp>
    </p:spTree>
    <p:extLst>
      <p:ext uri="{BB962C8B-B14F-4D97-AF65-F5344CB8AC3E}">
        <p14:creationId xmlns:p14="http://schemas.microsoft.com/office/powerpoint/2010/main" val="2368761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F2146462-FD58-5840-91C8-585BC157E282}"/>
              </a:ext>
            </a:extLst>
          </p:cNvPr>
          <p:cNvSpPr>
            <a:spLocks noGrp="1"/>
          </p:cNvSpPr>
          <p:nvPr>
            <p:ph type="title"/>
          </p:nvPr>
        </p:nvSpPr>
        <p:spPr>
          <a:xfrm>
            <a:off x="677334" y="308264"/>
            <a:ext cx="8596668" cy="1320800"/>
          </a:xfrm>
        </p:spPr>
        <p:txBody>
          <a:bodyPr/>
          <a:lstStyle/>
          <a:p>
            <a:pPr algn="ctr"/>
            <a:r>
              <a:rPr lang="pl-PL" b="1" dirty="0"/>
              <a:t>Objawy ortoreksji</a:t>
            </a:r>
          </a:p>
        </p:txBody>
      </p:sp>
      <p:sp>
        <p:nvSpPr>
          <p:cNvPr id="3" name="Symbol zastępczy zawartości 2">
            <a:extLst>
              <a:ext uri="{FF2B5EF4-FFF2-40B4-BE49-F238E27FC236}">
                <a16:creationId xmlns="" xmlns:a16="http://schemas.microsoft.com/office/drawing/2014/main" id="{8C05C1CE-6A4E-FF4D-9B59-14EF64E9F076}"/>
              </a:ext>
            </a:extLst>
          </p:cNvPr>
          <p:cNvSpPr>
            <a:spLocks noGrp="1"/>
          </p:cNvSpPr>
          <p:nvPr>
            <p:ph idx="1"/>
          </p:nvPr>
        </p:nvSpPr>
        <p:spPr>
          <a:xfrm>
            <a:off x="677334" y="968664"/>
            <a:ext cx="8596668" cy="5372099"/>
          </a:xfrm>
        </p:spPr>
        <p:txBody>
          <a:bodyPr>
            <a:normAutofit fontScale="92500"/>
          </a:bodyPr>
          <a:lstStyle/>
          <a:p>
            <a:r>
              <a:rPr lang="pl-PL" sz="2000" dirty="0"/>
              <a:t>Ortoreksja rozwija się w czasie. Zaczyna się od zmiany przekonań i poglądów dotyczących jedzenia, odrzucenia słodyczy oraz tłustych mięs. </a:t>
            </a:r>
          </a:p>
          <a:p>
            <a:r>
              <a:rPr lang="pl-PL" sz="2000" dirty="0"/>
              <a:t>Później z każdym dniem, dochodzi do rezygnacji z kolejnych produktów na rzecz jedynie nieskażonych, zdrowych i najlepszej jakości. </a:t>
            </a:r>
          </a:p>
          <a:p>
            <a:r>
              <a:rPr lang="pl-PL" sz="2000" dirty="0"/>
              <a:t>Kolejny objaw to nadmierne korzystanie z intensywnych ćwiczeń i aktywności fizycznej, które bardzo często doprowadzają do przetrenowania. </a:t>
            </a:r>
          </a:p>
          <a:p>
            <a:r>
              <a:rPr lang="pl-PL" sz="2000" dirty="0"/>
              <a:t>Typowe dla ortoreksji jest też zanikanie zdolności odczuwania głodu. Chory nie odróżnia już, kiedy jest, a kiedy nie jest głodny, ile jedzenia potrzebuje. Nie potrafi też realnie określić, kiedy jest najedzony. </a:t>
            </a:r>
          </a:p>
          <a:p>
            <a:r>
              <a:rPr lang="pl-PL" sz="2000" dirty="0"/>
              <a:t>Może się pojawić brak witamin oraz minerałów. Chory może odczuwać z tego powodu zawroty głowy, problemy z pamięcią, a także z koncentracją. </a:t>
            </a:r>
          </a:p>
          <a:p>
            <a:r>
              <a:rPr lang="pl-PL" sz="2000" dirty="0"/>
              <a:t>Osoba, która cierpi na ortoreksję ma bóle brzucha, miewa zmienne nastroje, które łatwo przechodzą w depresję, a nawet przybierają formę samobójczych tendencji.</a:t>
            </a:r>
          </a:p>
          <a:p>
            <a:endParaRPr lang="pl-PL" dirty="0"/>
          </a:p>
        </p:txBody>
      </p:sp>
    </p:spTree>
    <p:extLst>
      <p:ext uri="{BB962C8B-B14F-4D97-AF65-F5344CB8AC3E}">
        <p14:creationId xmlns:p14="http://schemas.microsoft.com/office/powerpoint/2010/main" val="2391008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51F9526-BB09-5846-8092-7E3D4F9D9ED8}"/>
              </a:ext>
            </a:extLst>
          </p:cNvPr>
          <p:cNvSpPr>
            <a:spLocks noGrp="1"/>
          </p:cNvSpPr>
          <p:nvPr>
            <p:ph type="title"/>
          </p:nvPr>
        </p:nvSpPr>
        <p:spPr>
          <a:xfrm>
            <a:off x="485776" y="385763"/>
            <a:ext cx="10958512" cy="9029701"/>
          </a:xfrm>
        </p:spPr>
        <p:txBody>
          <a:bodyPr>
            <a:noAutofit/>
          </a:bodyPr>
          <a:lstStyle/>
          <a:p>
            <a:pPr algn="ctr"/>
            <a:r>
              <a:rPr lang="pl-PL" sz="3200" i="1" dirty="0">
                <a:solidFill>
                  <a:srgbClr val="FF0000"/>
                </a:solidFill>
              </a:rPr>
              <a:t>DZIĘKUJEMY ZA UWAGĘ</a:t>
            </a:r>
            <a:br>
              <a:rPr lang="pl-PL" sz="3200" i="1" dirty="0">
                <a:solidFill>
                  <a:srgbClr val="FF0000"/>
                </a:solidFill>
              </a:rPr>
            </a:br>
            <a:r>
              <a:rPr lang="pl-PL" sz="3200" i="1" dirty="0">
                <a:solidFill>
                  <a:srgbClr val="FF0000"/>
                </a:solidFill>
              </a:rPr>
              <a:t/>
            </a:r>
            <a:br>
              <a:rPr lang="pl-PL" sz="3200" i="1" dirty="0">
                <a:solidFill>
                  <a:srgbClr val="FF0000"/>
                </a:solidFill>
              </a:rPr>
            </a:br>
            <a:r>
              <a:rPr lang="pl-PL" sz="3200" i="1" dirty="0">
                <a:solidFill>
                  <a:srgbClr val="FF0000"/>
                </a:solidFill>
              </a:rPr>
              <a:t> Do prezentacji WYKORZYSTANO MATERIAŁY</a:t>
            </a:r>
            <a:br>
              <a:rPr lang="pl-PL" sz="3200" i="1" dirty="0">
                <a:solidFill>
                  <a:srgbClr val="FF0000"/>
                </a:solidFill>
              </a:rPr>
            </a:br>
            <a:r>
              <a:rPr lang="pl-PL" sz="3200" i="1" dirty="0">
                <a:solidFill>
                  <a:srgbClr val="FF0000"/>
                </a:solidFill>
              </a:rPr>
              <a:t> OPRACOWANE przez Zespół ds. Promocji Zdrowia, materiały WHO, informacje </a:t>
            </a:r>
            <a:br>
              <a:rPr lang="pl-PL" sz="3200" i="1" dirty="0">
                <a:solidFill>
                  <a:srgbClr val="FF0000"/>
                </a:solidFill>
              </a:rPr>
            </a:br>
            <a:r>
              <a:rPr lang="pl-PL" sz="3200" i="1" dirty="0">
                <a:solidFill>
                  <a:srgbClr val="FF0000"/>
                </a:solidFill>
              </a:rPr>
              <a:t> z Internetu oraz  materiały źródłowe </a:t>
            </a:r>
            <a:br>
              <a:rPr lang="pl-PL" sz="3200" i="1" dirty="0">
                <a:solidFill>
                  <a:srgbClr val="FF0000"/>
                </a:solidFill>
              </a:rPr>
            </a:br>
            <a:r>
              <a:rPr lang="pl-PL" sz="3200" i="1" dirty="0">
                <a:solidFill>
                  <a:srgbClr val="FF0000"/>
                </a:solidFill>
              </a:rPr>
              <a:t>Pani </a:t>
            </a:r>
            <a:r>
              <a:rPr lang="pl-PL" sz="3200" i="1">
                <a:solidFill>
                  <a:srgbClr val="FF0000"/>
                </a:solidFill>
              </a:rPr>
              <a:t>Agnieszki </a:t>
            </a:r>
            <a:r>
              <a:rPr lang="pl-PL" sz="3200" i="1" smtClean="0">
                <a:solidFill>
                  <a:srgbClr val="FF0000"/>
                </a:solidFill>
              </a:rPr>
              <a:t>Kaźmierskiej</a:t>
            </a:r>
            <a:r>
              <a:rPr lang="pl-PL" sz="3200" i="1" dirty="0">
                <a:solidFill>
                  <a:srgbClr val="FF0000"/>
                </a:solidFill>
              </a:rPr>
              <a:t/>
            </a:r>
            <a:br>
              <a:rPr lang="pl-PL" sz="3200" i="1" dirty="0">
                <a:solidFill>
                  <a:srgbClr val="FF0000"/>
                </a:solidFill>
              </a:rPr>
            </a:br>
            <a:r>
              <a:rPr lang="pl-PL" sz="3200" i="1" dirty="0">
                <a:solidFill>
                  <a:srgbClr val="FF0000"/>
                </a:solidFill>
              </a:rPr>
              <a:t>Źródła:</a:t>
            </a:r>
            <a:br>
              <a:rPr lang="pl-PL" sz="3200" i="1" dirty="0">
                <a:solidFill>
                  <a:srgbClr val="FF0000"/>
                </a:solidFill>
              </a:rPr>
            </a:br>
            <a:r>
              <a:rPr lang="pl-PL" sz="3200" i="1" dirty="0">
                <a:solidFill>
                  <a:srgbClr val="FF0000"/>
                </a:solidFill>
              </a:rPr>
              <a:t> Wikipedia.pl</a:t>
            </a:r>
            <a:br>
              <a:rPr lang="pl-PL" sz="3200" i="1" dirty="0">
                <a:solidFill>
                  <a:srgbClr val="FF0000"/>
                </a:solidFill>
              </a:rPr>
            </a:br>
            <a:r>
              <a:rPr lang="pl-PL" sz="3200" i="1" dirty="0">
                <a:solidFill>
                  <a:srgbClr val="FF0000"/>
                </a:solidFill>
              </a:rPr>
              <a:t> http://www.zanimzjesz.pl/</a:t>
            </a:r>
            <a:br>
              <a:rPr lang="pl-PL" sz="3200" i="1" dirty="0">
                <a:solidFill>
                  <a:srgbClr val="FF0000"/>
                </a:solidFill>
              </a:rPr>
            </a:br>
            <a:r>
              <a:rPr lang="pl-PL" sz="3200" i="1" dirty="0">
                <a:solidFill>
                  <a:srgbClr val="FF0000"/>
                </a:solidFill>
              </a:rPr>
              <a:t> http://www.izz.waw.pl/</a:t>
            </a:r>
            <a:br>
              <a:rPr lang="pl-PL" sz="3200" i="1" dirty="0">
                <a:solidFill>
                  <a:srgbClr val="FF0000"/>
                </a:solidFill>
              </a:rPr>
            </a:br>
            <a:r>
              <a:rPr lang="pl-PL" sz="3200" i="1" dirty="0">
                <a:solidFill>
                  <a:srgbClr val="FF0000"/>
                </a:solidFill>
              </a:rPr>
              <a:t> http://www.zdrowotne.pl/</a:t>
            </a:r>
            <a:br>
              <a:rPr lang="pl-PL" sz="3200" i="1" dirty="0">
                <a:solidFill>
                  <a:srgbClr val="FF0000"/>
                </a:solidFill>
              </a:rPr>
            </a:br>
            <a:r>
              <a:rPr lang="pl-PL" sz="3200" i="1" dirty="0">
                <a:solidFill>
                  <a:srgbClr val="FF0000"/>
                </a:solidFill>
              </a:rPr>
              <a:t> http://www.pck.pl/</a:t>
            </a:r>
            <a:br>
              <a:rPr lang="pl-PL" sz="3200" i="1" dirty="0">
                <a:solidFill>
                  <a:srgbClr val="FF0000"/>
                </a:solidFill>
              </a:rPr>
            </a:br>
            <a:endParaRPr lang="pl-PL" sz="3200" i="1" dirty="0">
              <a:solidFill>
                <a:srgbClr val="FF0000"/>
              </a:solidFill>
            </a:endParaRPr>
          </a:p>
        </p:txBody>
      </p:sp>
    </p:spTree>
    <p:extLst>
      <p:ext uri="{BB962C8B-B14F-4D97-AF65-F5344CB8AC3E}">
        <p14:creationId xmlns:p14="http://schemas.microsoft.com/office/powerpoint/2010/main" val="928687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8AD7868-CF1E-9271-2190-E7103C113D1D}"/>
              </a:ext>
            </a:extLst>
          </p:cNvPr>
          <p:cNvSpPr>
            <a:spLocks noGrp="1"/>
          </p:cNvSpPr>
          <p:nvPr>
            <p:ph type="title"/>
          </p:nvPr>
        </p:nvSpPr>
        <p:spPr>
          <a:xfrm>
            <a:off x="677333" y="609599"/>
            <a:ext cx="9295341" cy="4405313"/>
          </a:xfrm>
        </p:spPr>
        <p:txBody>
          <a:bodyPr>
            <a:normAutofit/>
          </a:bodyPr>
          <a:lstStyle/>
          <a:p>
            <a:pPr algn="ctr"/>
            <a:r>
              <a:rPr lang="pl-PL" dirty="0">
                <a:solidFill>
                  <a:srgbClr val="FF0000"/>
                </a:solidFill>
              </a:rPr>
              <a:t/>
            </a:r>
            <a:br>
              <a:rPr lang="pl-PL" dirty="0">
                <a:solidFill>
                  <a:srgbClr val="FF0000"/>
                </a:solidFill>
              </a:rPr>
            </a:br>
            <a:r>
              <a:rPr lang="pl-PL" dirty="0">
                <a:solidFill>
                  <a:srgbClr val="FF0000"/>
                </a:solidFill>
              </a:rPr>
              <a:t>ZDROWIE JEST CAŁKOWITYM BRAKIEM CHOROBY, CZY KALECTWA ALE TAKŻE STANEM PEŁNEGO, FIZYCZNEGO, UMYSŁOWEGO</a:t>
            </a:r>
            <a:br>
              <a:rPr lang="pl-PL" dirty="0">
                <a:solidFill>
                  <a:srgbClr val="FF0000"/>
                </a:solidFill>
              </a:rPr>
            </a:br>
            <a:r>
              <a:rPr lang="pl-PL" dirty="0">
                <a:solidFill>
                  <a:srgbClr val="FF0000"/>
                </a:solidFill>
              </a:rPr>
              <a:t> I SPOŁECZNEGO DOBROSTANU(DOBREGO SAMOPOCZUCIA)</a:t>
            </a:r>
          </a:p>
        </p:txBody>
      </p:sp>
    </p:spTree>
    <p:extLst>
      <p:ext uri="{BB962C8B-B14F-4D97-AF65-F5344CB8AC3E}">
        <p14:creationId xmlns:p14="http://schemas.microsoft.com/office/powerpoint/2010/main" val="1987211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 xmlns:a16="http://schemas.microsoft.com/office/drawing/2014/main" id="{7EAB28D3-0920-9F1C-3F57-0C3B402C1AE2}"/>
              </a:ext>
            </a:extLst>
          </p:cNvPr>
          <p:cNvSpPr txBox="1"/>
          <p:nvPr/>
        </p:nvSpPr>
        <p:spPr>
          <a:xfrm>
            <a:off x="771525" y="1361702"/>
            <a:ext cx="8390334" cy="3724096"/>
          </a:xfrm>
          <a:prstGeom prst="rect">
            <a:avLst/>
          </a:prstGeom>
          <a:noFill/>
        </p:spPr>
        <p:txBody>
          <a:bodyPr wrap="square">
            <a:spAutoFit/>
          </a:bodyPr>
          <a:lstStyle/>
          <a:p>
            <a:pPr algn="ctr"/>
            <a:r>
              <a:rPr lang="pl-PL" sz="4000" i="1" dirty="0">
                <a:solidFill>
                  <a:srgbClr val="FF0000"/>
                </a:solidFill>
              </a:rPr>
              <a:t>Światowy Dzień Zdrowia </a:t>
            </a:r>
          </a:p>
          <a:p>
            <a:pPr algn="ctr"/>
            <a:r>
              <a:rPr lang="pl-PL" sz="2800" i="1" dirty="0">
                <a:solidFill>
                  <a:srgbClr val="FF0000"/>
                </a:solidFill>
              </a:rPr>
              <a:t>święto ustanowione przez Pierwsze Zgromadzenie Ogólne Światowej Organizacji Zdrowia (WHO) w 1948 roku. Obchodzone jest od 1950 w dniu 7 kwietnia, w rocznicę powstania WHO. Jego celem jest zwrócenie szczególnej uwagi na najbardziej palące i zaniedbane problemy zdrowotne społeczeństw na świecie.</a:t>
            </a:r>
          </a:p>
        </p:txBody>
      </p:sp>
    </p:spTree>
    <p:extLst>
      <p:ext uri="{BB962C8B-B14F-4D97-AF65-F5344CB8AC3E}">
        <p14:creationId xmlns:p14="http://schemas.microsoft.com/office/powerpoint/2010/main" val="1267612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2B31C313-7807-6946-990F-9793799CF70B}"/>
              </a:ext>
            </a:extLst>
          </p:cNvPr>
          <p:cNvSpPr>
            <a:spLocks noGrp="1"/>
          </p:cNvSpPr>
          <p:nvPr>
            <p:ph type="title"/>
          </p:nvPr>
        </p:nvSpPr>
        <p:spPr/>
        <p:txBody>
          <a:bodyPr/>
          <a:lstStyle/>
          <a:p>
            <a:pPr algn="ctr"/>
            <a:r>
              <a:rPr lang="pl-PL" b="1" dirty="0">
                <a:solidFill>
                  <a:srgbClr val="FF0000"/>
                </a:solidFill>
              </a:rPr>
              <a:t>Zdrowy styl życia </a:t>
            </a:r>
          </a:p>
        </p:txBody>
      </p:sp>
      <p:sp>
        <p:nvSpPr>
          <p:cNvPr id="3" name="Symbol zastępczy zawartości 2">
            <a:extLst>
              <a:ext uri="{FF2B5EF4-FFF2-40B4-BE49-F238E27FC236}">
                <a16:creationId xmlns="" xmlns:a16="http://schemas.microsoft.com/office/drawing/2014/main" id="{6CB416F9-A15A-5142-808A-6FB845227037}"/>
              </a:ext>
            </a:extLst>
          </p:cNvPr>
          <p:cNvSpPr>
            <a:spLocks noGrp="1"/>
          </p:cNvSpPr>
          <p:nvPr>
            <p:ph idx="1"/>
          </p:nvPr>
        </p:nvSpPr>
        <p:spPr>
          <a:xfrm>
            <a:off x="498658" y="1545021"/>
            <a:ext cx="9076266" cy="4611955"/>
          </a:xfrm>
        </p:spPr>
        <p:txBody>
          <a:bodyPr>
            <a:normAutofit lnSpcReduction="10000"/>
          </a:bodyPr>
          <a:lstStyle/>
          <a:p>
            <a:r>
              <a:rPr lang="pl-PL" sz="2000" dirty="0"/>
              <a:t>Zdrowy styl życia to </a:t>
            </a:r>
            <a:r>
              <a:rPr lang="pl-PL" sz="2000" b="1" dirty="0"/>
              <a:t>prawidłowo zbilansowana dieta </a:t>
            </a:r>
            <a:r>
              <a:rPr lang="pl-PL" sz="2000" dirty="0"/>
              <a:t>oraz </a:t>
            </a:r>
            <a:r>
              <a:rPr lang="pl-PL" sz="2000" b="1" dirty="0"/>
              <a:t>aktywność fizyczna</a:t>
            </a:r>
            <a:r>
              <a:rPr lang="pl-PL" sz="2000" dirty="0"/>
              <a:t>. </a:t>
            </a:r>
          </a:p>
          <a:p>
            <a:endParaRPr lang="pl-PL" sz="2000" dirty="0"/>
          </a:p>
          <a:p>
            <a:r>
              <a:rPr lang="pl-PL" sz="2000" dirty="0"/>
              <a:t>Prawidłowo zbilansowana dieta to taka, która uwzględnia zapotrzebowanie organizmu na wszystkie ważne dla organizmu składniki odżywcze i energię. </a:t>
            </a:r>
          </a:p>
          <a:p>
            <a:endParaRPr lang="pl-PL" sz="2000" dirty="0"/>
          </a:p>
          <a:p>
            <a:r>
              <a:rPr lang="pl-PL" sz="2000" dirty="0"/>
              <a:t>Zdrowe i racjonalne odżywianie jest bardzo ważne od pierwszych chwil naszego życia aż do wieku podeszłego.</a:t>
            </a:r>
          </a:p>
          <a:p>
            <a:endParaRPr lang="pl-PL" sz="2000" dirty="0"/>
          </a:p>
          <a:p>
            <a:r>
              <a:rPr lang="pl-PL" sz="2000" dirty="0"/>
              <a:t>Od tego jak i czym się żywimy zależy nasze późniejsze zdrowie i problemy z różnymi rodzajami chorób.</a:t>
            </a:r>
            <a:r>
              <a:rPr lang="pl-PL" dirty="0"/>
              <a:t/>
            </a:r>
            <a:br>
              <a:rPr lang="pl-PL" dirty="0"/>
            </a:br>
            <a:endParaRPr lang="pl-PL" dirty="0"/>
          </a:p>
          <a:p>
            <a:endParaRPr lang="pl-PL" dirty="0"/>
          </a:p>
        </p:txBody>
      </p:sp>
    </p:spTree>
    <p:extLst>
      <p:ext uri="{BB962C8B-B14F-4D97-AF65-F5344CB8AC3E}">
        <p14:creationId xmlns:p14="http://schemas.microsoft.com/office/powerpoint/2010/main" val="333690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692A9FF-BD97-314A-B213-5184EACC5408}"/>
              </a:ext>
            </a:extLst>
          </p:cNvPr>
          <p:cNvSpPr>
            <a:spLocks noGrp="1"/>
          </p:cNvSpPr>
          <p:nvPr>
            <p:ph type="title"/>
          </p:nvPr>
        </p:nvSpPr>
        <p:spPr>
          <a:xfrm>
            <a:off x="677334" y="262758"/>
            <a:ext cx="8596668" cy="1320800"/>
          </a:xfrm>
        </p:spPr>
        <p:txBody>
          <a:bodyPr/>
          <a:lstStyle/>
          <a:p>
            <a:pPr algn="ctr"/>
            <a:r>
              <a:rPr lang="pl-PL" b="1" dirty="0">
                <a:solidFill>
                  <a:srgbClr val="FF0000"/>
                </a:solidFill>
              </a:rPr>
              <a:t>Czym jest dietetyka?</a:t>
            </a:r>
          </a:p>
        </p:txBody>
      </p:sp>
      <p:sp>
        <p:nvSpPr>
          <p:cNvPr id="3" name="Symbol zastępczy zawartości 2">
            <a:extLst>
              <a:ext uri="{FF2B5EF4-FFF2-40B4-BE49-F238E27FC236}">
                <a16:creationId xmlns="" xmlns:a16="http://schemas.microsoft.com/office/drawing/2014/main" id="{EF3AA5CC-DEE0-1B44-AEC3-B5A25B4AAE79}"/>
              </a:ext>
            </a:extLst>
          </p:cNvPr>
          <p:cNvSpPr>
            <a:spLocks noGrp="1"/>
          </p:cNvSpPr>
          <p:nvPr>
            <p:ph idx="1"/>
          </p:nvPr>
        </p:nvSpPr>
        <p:spPr>
          <a:xfrm>
            <a:off x="677334" y="1166648"/>
            <a:ext cx="8596668" cy="5318235"/>
          </a:xfrm>
        </p:spPr>
        <p:txBody>
          <a:bodyPr>
            <a:normAutofit/>
          </a:bodyPr>
          <a:lstStyle/>
          <a:p>
            <a:pPr marL="0" indent="0" algn="ctr">
              <a:buNone/>
            </a:pPr>
            <a:r>
              <a:rPr lang="pl-PL" dirty="0">
                <a:latin typeface="Helvetica Neue" panose="02000503000000020004" pitchFamily="2" charset="0"/>
                <a:ea typeface="Helvetica Neue" panose="02000503000000020004" pitchFamily="2" charset="0"/>
                <a:cs typeface="Helvetica Neue" panose="02000503000000020004" pitchFamily="2" charset="0"/>
              </a:rPr>
              <a:t>Dietetyka to nauka medyczna o żywieniu człowieka zdrowego i chorego zajmująca się przede wszystkim: </a:t>
            </a:r>
          </a:p>
          <a:p>
            <a:pPr marL="0" indent="0">
              <a:buNone/>
            </a:pPr>
            <a:endParaRPr lang="pl-PL" dirty="0">
              <a:latin typeface="Helvetica Neue" panose="02000503000000020004" pitchFamily="2" charset="0"/>
              <a:ea typeface="Helvetica Neue" panose="02000503000000020004" pitchFamily="2" charset="0"/>
              <a:cs typeface="Helvetica Neue" panose="02000503000000020004" pitchFamily="2" charset="0"/>
            </a:endParaRPr>
          </a:p>
          <a:p>
            <a:r>
              <a:rPr lang="pl-PL" dirty="0">
                <a:latin typeface="Helvetica Neue" panose="02000503000000020004" pitchFamily="2" charset="0"/>
                <a:ea typeface="Helvetica Neue" panose="02000503000000020004" pitchFamily="2" charset="0"/>
                <a:cs typeface="Helvetica Neue" panose="02000503000000020004" pitchFamily="2" charset="0"/>
              </a:rPr>
              <a:t>zasadami żywienia człowieka zdrowego i chorego </a:t>
            </a:r>
          </a:p>
          <a:p>
            <a:r>
              <a:rPr lang="pl-PL" dirty="0">
                <a:latin typeface="Helvetica Neue" panose="02000503000000020004" pitchFamily="2" charset="0"/>
                <a:ea typeface="Helvetica Neue" panose="02000503000000020004" pitchFamily="2" charset="0"/>
                <a:cs typeface="Helvetica Neue" panose="02000503000000020004" pitchFamily="2" charset="0"/>
              </a:rPr>
              <a:t>ocenami stanu odżywienia </a:t>
            </a:r>
          </a:p>
          <a:p>
            <a:r>
              <a:rPr lang="pl-PL" dirty="0">
                <a:latin typeface="Helvetica Neue" panose="02000503000000020004" pitchFamily="2" charset="0"/>
                <a:ea typeface="Helvetica Neue" panose="02000503000000020004" pitchFamily="2" charset="0"/>
                <a:cs typeface="Helvetica Neue" panose="02000503000000020004" pitchFamily="2" charset="0"/>
              </a:rPr>
              <a:t>ocenami wzajemnego wpływu farmakoterapii i żywienia </a:t>
            </a:r>
          </a:p>
          <a:p>
            <a:r>
              <a:rPr lang="pl-PL" dirty="0">
                <a:latin typeface="Helvetica Neue" panose="02000503000000020004" pitchFamily="2" charset="0"/>
                <a:ea typeface="Helvetica Neue" panose="02000503000000020004" pitchFamily="2" charset="0"/>
                <a:cs typeface="Helvetica Neue" panose="02000503000000020004" pitchFamily="2" charset="0"/>
              </a:rPr>
              <a:t>zapobieganiu chorobom zależnym od żywienia </a:t>
            </a:r>
          </a:p>
          <a:p>
            <a:r>
              <a:rPr lang="pl-PL" dirty="0">
                <a:latin typeface="Helvetica Neue" panose="02000503000000020004" pitchFamily="2" charset="0"/>
                <a:ea typeface="Helvetica Neue" panose="02000503000000020004" pitchFamily="2" charset="0"/>
                <a:cs typeface="Helvetica Neue" panose="02000503000000020004" pitchFamily="2" charset="0"/>
              </a:rPr>
              <a:t>prowadzeniem edukacji żywieniowej</a:t>
            </a:r>
          </a:p>
          <a:p>
            <a:r>
              <a:rPr lang="pl-PL" dirty="0">
                <a:latin typeface="Helvetica Neue" panose="02000503000000020004" pitchFamily="2" charset="0"/>
                <a:ea typeface="Helvetica Neue" panose="02000503000000020004" pitchFamily="2" charset="0"/>
                <a:cs typeface="Helvetica Neue" panose="02000503000000020004" pitchFamily="2" charset="0"/>
              </a:rPr>
              <a:t>psychologią żywienia</a:t>
            </a:r>
          </a:p>
          <a:p>
            <a:r>
              <a:rPr lang="pl-PL" dirty="0">
                <a:latin typeface="Helvetica Neue" panose="02000503000000020004" pitchFamily="2" charset="0"/>
                <a:ea typeface="Helvetica Neue" panose="02000503000000020004" pitchFamily="2" charset="0"/>
                <a:cs typeface="Helvetica Neue" panose="02000503000000020004" pitchFamily="2" charset="0"/>
              </a:rPr>
              <a:t>kontrolowaniem jakości produktów żywnościowych i warunków ich przechowywania </a:t>
            </a:r>
          </a:p>
          <a:p>
            <a:r>
              <a:rPr lang="pl-PL" dirty="0">
                <a:latin typeface="Helvetica Neue" panose="02000503000000020004" pitchFamily="2" charset="0"/>
                <a:ea typeface="Helvetica Neue" panose="02000503000000020004" pitchFamily="2" charset="0"/>
                <a:cs typeface="Helvetica Neue" panose="02000503000000020004" pitchFamily="2" charset="0"/>
              </a:rPr>
              <a:t>technologiami gastronomicznymi</a:t>
            </a:r>
          </a:p>
          <a:p>
            <a:r>
              <a:rPr lang="pl-PL" dirty="0">
                <a:latin typeface="Helvetica Neue" panose="02000503000000020004" pitchFamily="2" charset="0"/>
                <a:ea typeface="Helvetica Neue" panose="02000503000000020004" pitchFamily="2" charset="0"/>
                <a:cs typeface="Helvetica Neue" panose="02000503000000020004" pitchFamily="2" charset="0"/>
              </a:rPr>
              <a:t>biochemicznymi podstawami żywienia </a:t>
            </a:r>
          </a:p>
          <a:p>
            <a:r>
              <a:rPr lang="pl-PL" dirty="0">
                <a:latin typeface="Helvetica Neue" panose="02000503000000020004" pitchFamily="2" charset="0"/>
                <a:ea typeface="Helvetica Neue" panose="02000503000000020004" pitchFamily="2" charset="0"/>
                <a:cs typeface="Helvetica Neue" panose="02000503000000020004" pitchFamily="2" charset="0"/>
              </a:rPr>
              <a:t>technologiami gastronomicznymi</a:t>
            </a:r>
          </a:p>
          <a:p>
            <a:endParaRPr lang="pl-PL" dirty="0"/>
          </a:p>
        </p:txBody>
      </p:sp>
    </p:spTree>
    <p:extLst>
      <p:ext uri="{BB962C8B-B14F-4D97-AF65-F5344CB8AC3E}">
        <p14:creationId xmlns:p14="http://schemas.microsoft.com/office/powerpoint/2010/main" val="3939814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47CAED47-8164-0C4F-641E-C1E7BE383DA5}"/>
              </a:ext>
            </a:extLst>
          </p:cNvPr>
          <p:cNvSpPr>
            <a:spLocks noGrp="1"/>
          </p:cNvSpPr>
          <p:nvPr>
            <p:ph type="title"/>
          </p:nvPr>
        </p:nvSpPr>
        <p:spPr>
          <a:xfrm>
            <a:off x="677334" y="609600"/>
            <a:ext cx="8596668" cy="4362450"/>
          </a:xfrm>
        </p:spPr>
        <p:txBody>
          <a:bodyPr>
            <a:normAutofit fontScale="90000"/>
          </a:bodyPr>
          <a:lstStyle/>
          <a:p>
            <a:pPr algn="ctr"/>
            <a:r>
              <a:rPr lang="pl-PL" dirty="0">
                <a:solidFill>
                  <a:srgbClr val="FF0000"/>
                </a:solidFill>
              </a:rPr>
              <a:t/>
            </a:r>
            <a:br>
              <a:rPr lang="pl-PL" dirty="0">
                <a:solidFill>
                  <a:srgbClr val="FF0000"/>
                </a:solidFill>
              </a:rPr>
            </a:br>
            <a:r>
              <a:rPr lang="pl-PL" dirty="0">
                <a:solidFill>
                  <a:srgbClr val="FF0000"/>
                </a:solidFill>
              </a:rPr>
              <a:t>HASŁO PRZEWODNIE ŚWIATOWEGO DNIA </a:t>
            </a:r>
            <a:br>
              <a:rPr lang="pl-PL" dirty="0">
                <a:solidFill>
                  <a:srgbClr val="FF0000"/>
                </a:solidFill>
              </a:rPr>
            </a:br>
            <a:r>
              <a:rPr lang="pl-PL" dirty="0">
                <a:solidFill>
                  <a:srgbClr val="FF0000"/>
                </a:solidFill>
              </a:rPr>
              <a:t/>
            </a:r>
            <a:br>
              <a:rPr lang="pl-PL" dirty="0">
                <a:solidFill>
                  <a:srgbClr val="FF0000"/>
                </a:solidFill>
              </a:rPr>
            </a:br>
            <a:r>
              <a:rPr lang="pl-PL" u="sng" dirty="0">
                <a:solidFill>
                  <a:srgbClr val="FF0000"/>
                </a:solidFill>
              </a:rPr>
              <a:t>ZDROWIA NA </a:t>
            </a:r>
            <a:r>
              <a:rPr lang="pl-PL" u="sng">
                <a:solidFill>
                  <a:srgbClr val="FF0000"/>
                </a:solidFill>
              </a:rPr>
              <a:t>2025 </a:t>
            </a:r>
            <a:r>
              <a:rPr lang="pl-PL" u="sng" smtClean="0">
                <a:solidFill>
                  <a:srgbClr val="FF0000"/>
                </a:solidFill>
              </a:rPr>
              <a:t>ROK</a:t>
            </a:r>
            <a:br>
              <a:rPr lang="pl-PL" u="sng" smtClean="0">
                <a:solidFill>
                  <a:srgbClr val="FF0000"/>
                </a:solidFill>
              </a:rPr>
            </a:br>
            <a:r>
              <a:rPr lang="pl-PL" u="sng" dirty="0">
                <a:solidFill>
                  <a:srgbClr val="FF0000"/>
                </a:solidFill>
              </a:rPr>
              <a:t/>
            </a:r>
            <a:br>
              <a:rPr lang="pl-PL" u="sng" dirty="0">
                <a:solidFill>
                  <a:srgbClr val="FF0000"/>
                </a:solidFill>
              </a:rPr>
            </a:br>
            <a:r>
              <a:rPr lang="pl-PL" i="1" u="sng" dirty="0">
                <a:solidFill>
                  <a:srgbClr val="FF0000"/>
                </a:solidFill>
              </a:rPr>
              <a:t>”ZDROWE POCZĄTKI PEŁNA NADZIEI PRZYSZŁOŚĆ”</a:t>
            </a:r>
            <a:br>
              <a:rPr lang="pl-PL" i="1" u="sng" dirty="0">
                <a:solidFill>
                  <a:srgbClr val="FF0000"/>
                </a:solidFill>
              </a:rPr>
            </a:br>
            <a:endParaRPr lang="pl-PL" i="1" u="sng" dirty="0">
              <a:solidFill>
                <a:srgbClr val="FF0000"/>
              </a:solidFill>
            </a:endParaRPr>
          </a:p>
        </p:txBody>
      </p:sp>
    </p:spTree>
    <p:extLst>
      <p:ext uri="{BB962C8B-B14F-4D97-AF65-F5344CB8AC3E}">
        <p14:creationId xmlns:p14="http://schemas.microsoft.com/office/powerpoint/2010/main" val="3994830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 xmlns:a16="http://schemas.microsoft.com/office/drawing/2014/main" id="{50D0982C-495C-3BB9-A1E2-B91E0DB67E06}"/>
              </a:ext>
            </a:extLst>
          </p:cNvPr>
          <p:cNvPicPr>
            <a:picLocks noChangeAspect="1"/>
          </p:cNvPicPr>
          <p:nvPr/>
        </p:nvPicPr>
        <p:blipFill>
          <a:blip r:embed="rId2"/>
          <a:stretch>
            <a:fillRect/>
          </a:stretch>
        </p:blipFill>
        <p:spPr>
          <a:xfrm>
            <a:off x="-914399" y="856989"/>
            <a:ext cx="12430124" cy="5144022"/>
          </a:xfrm>
          <a:prstGeom prst="rect">
            <a:avLst/>
          </a:prstGeom>
        </p:spPr>
      </p:pic>
    </p:spTree>
    <p:extLst>
      <p:ext uri="{BB962C8B-B14F-4D97-AF65-F5344CB8AC3E}">
        <p14:creationId xmlns:p14="http://schemas.microsoft.com/office/powerpoint/2010/main" val="2856541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 xmlns:a16="http://schemas.microsoft.com/office/drawing/2014/main" id="{A65AC7D1-EAA9-48F5-B509-60A7F50BF7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1" name="Rectangle 11">
            <a:extLst>
              <a:ext uri="{FF2B5EF4-FFF2-40B4-BE49-F238E27FC236}">
                <a16:creationId xmlns="" xmlns:a16="http://schemas.microsoft.com/office/drawing/2014/main" id="{D6320AF9-619A-4175-865B-5663E1AEF4C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13">
            <a:extLst>
              <a:ext uri="{FF2B5EF4-FFF2-40B4-BE49-F238E27FC236}">
                <a16:creationId xmlns="" xmlns:a16="http://schemas.microsoft.com/office/drawing/2014/main" id="{063B6EC6-D752-4EE7-908B-F8F19E8C7FE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15">
            <a:extLst>
              <a:ext uri="{FF2B5EF4-FFF2-40B4-BE49-F238E27FC236}">
                <a16:creationId xmlns="" xmlns:a16="http://schemas.microsoft.com/office/drawing/2014/main" id="{EFECD4E8-AD3E-4228-82A2-9461958EA94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 xmlns:a16="http://schemas.microsoft.com/office/drawing/2014/main" id="{7E018740-5C2B-4A41-AC1A-7E68D1EC195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 xmlns:a16="http://schemas.microsoft.com/office/drawing/2014/main" id="{166F75A4-C475-4941-8EE2-B80A06A2C1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 xmlns:a16="http://schemas.microsoft.com/office/drawing/2014/main" id="{A032553A-72E8-4B0D-8405-FF9771C9AF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 xmlns:a16="http://schemas.microsoft.com/office/drawing/2014/main" id="{765800AC-C3B9-498E-87BC-29FAE4C76B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 xmlns:a16="http://schemas.microsoft.com/office/drawing/2014/main" id="{1F9D6ACB-2FF4-49F9-978A-E0D5327FC6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 xmlns:a16="http://schemas.microsoft.com/office/drawing/2014/main" id="{A5EC319D-0FEA-4B95-A3EA-01E35672C9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ytuł 1">
            <a:extLst>
              <a:ext uri="{FF2B5EF4-FFF2-40B4-BE49-F238E27FC236}">
                <a16:creationId xmlns="" xmlns:a16="http://schemas.microsoft.com/office/drawing/2014/main" id="{AD14BF10-4CC2-E847-96A8-229A8345CF83}"/>
              </a:ext>
            </a:extLst>
          </p:cNvPr>
          <p:cNvSpPr>
            <a:spLocks noGrp="1"/>
          </p:cNvSpPr>
          <p:nvPr>
            <p:ph type="title"/>
          </p:nvPr>
        </p:nvSpPr>
        <p:spPr>
          <a:xfrm>
            <a:off x="7043484" y="1136977"/>
            <a:ext cx="4512989" cy="2227730"/>
          </a:xfrm>
        </p:spPr>
        <p:txBody>
          <a:bodyPr anchor="ctr">
            <a:normAutofit/>
          </a:bodyPr>
          <a:lstStyle/>
          <a:p>
            <a:pPr algn="ctr"/>
            <a:r>
              <a:rPr lang="pl-PL" b="1" dirty="0">
                <a:solidFill>
                  <a:srgbClr val="FFFFFF"/>
                </a:solidFill>
              </a:rPr>
              <a:t>Pojęcie diety </a:t>
            </a:r>
          </a:p>
        </p:txBody>
      </p:sp>
      <p:pic>
        <p:nvPicPr>
          <p:cNvPr id="5" name="Obraz 4">
            <a:extLst>
              <a:ext uri="{FF2B5EF4-FFF2-40B4-BE49-F238E27FC236}">
                <a16:creationId xmlns="" xmlns:a16="http://schemas.microsoft.com/office/drawing/2014/main" id="{B5298442-6200-6043-AE1F-A14B557904DD}"/>
              </a:ext>
            </a:extLst>
          </p:cNvPr>
          <p:cNvPicPr>
            <a:picLocks noChangeAspect="1"/>
          </p:cNvPicPr>
          <p:nvPr/>
        </p:nvPicPr>
        <p:blipFill>
          <a:blip r:embed="rId2"/>
          <a:stretch>
            <a:fillRect/>
          </a:stretch>
        </p:blipFill>
        <p:spPr>
          <a:xfrm>
            <a:off x="170044" y="822478"/>
            <a:ext cx="4697672" cy="4451044"/>
          </a:xfrm>
          <a:prstGeom prst="rect">
            <a:avLst/>
          </a:prstGeom>
        </p:spPr>
      </p:pic>
      <p:sp>
        <p:nvSpPr>
          <p:cNvPr id="3" name="Symbol zastępczy zawartości 2">
            <a:extLst>
              <a:ext uri="{FF2B5EF4-FFF2-40B4-BE49-F238E27FC236}">
                <a16:creationId xmlns="" xmlns:a16="http://schemas.microsoft.com/office/drawing/2014/main" id="{58EDC531-EBD1-1443-A67B-EAE6FF44BCBD}"/>
              </a:ext>
            </a:extLst>
          </p:cNvPr>
          <p:cNvSpPr>
            <a:spLocks noGrp="1"/>
          </p:cNvSpPr>
          <p:nvPr>
            <p:ph idx="1"/>
          </p:nvPr>
        </p:nvSpPr>
        <p:spPr>
          <a:xfrm>
            <a:off x="7181725" y="2837329"/>
            <a:ext cx="4512988" cy="3317938"/>
          </a:xfrm>
        </p:spPr>
        <p:txBody>
          <a:bodyPr anchor="t">
            <a:normAutofit/>
          </a:bodyPr>
          <a:lstStyle/>
          <a:p>
            <a:pPr marL="0" indent="0" algn="ctr">
              <a:buNone/>
            </a:pPr>
            <a:r>
              <a:rPr lang="pl-PL" sz="2000" dirty="0">
                <a:solidFill>
                  <a:srgbClr val="FF0000"/>
                </a:solidFill>
              </a:rPr>
              <a:t>Dieta jest to po prostu nasz sposób odżywiania się - to co jemy i w jakich ilościach. Odżywiając się właściwie, mamy pewność, że dostarczamy do organizmu wszystkie potrzebne dla jego funkcjonowania składniki.</a:t>
            </a:r>
          </a:p>
          <a:p>
            <a:endParaRPr lang="pl-PL" dirty="0">
              <a:solidFill>
                <a:srgbClr val="FFFFFF"/>
              </a:solidFill>
            </a:endParaRPr>
          </a:p>
        </p:txBody>
      </p:sp>
    </p:spTree>
    <p:extLst>
      <p:ext uri="{BB962C8B-B14F-4D97-AF65-F5344CB8AC3E}">
        <p14:creationId xmlns:p14="http://schemas.microsoft.com/office/powerpoint/2010/main" val="1370281886"/>
      </p:ext>
    </p:extLst>
  </p:cSld>
  <p:clrMapOvr>
    <a:masterClrMapping/>
  </p:clrMapOvr>
</p:sld>
</file>

<file path=ppt/theme/theme1.xml><?xml version="1.0" encoding="utf-8"?>
<a:theme xmlns:a="http://schemas.openxmlformats.org/drawingml/2006/main" name="Fas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83</TotalTime>
  <Words>1331</Words>
  <Application>Microsoft Office PowerPoint</Application>
  <PresentationFormat>Panoramiczny</PresentationFormat>
  <Paragraphs>93</Paragraphs>
  <Slides>22</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22</vt:i4>
      </vt:variant>
    </vt:vector>
  </HeadingPairs>
  <TitlesOfParts>
    <vt:vector size="27" baseType="lpstr">
      <vt:lpstr>Arial</vt:lpstr>
      <vt:lpstr>Helvetica Neue</vt:lpstr>
      <vt:lpstr>Trebuchet MS</vt:lpstr>
      <vt:lpstr>Wingdings 3</vt:lpstr>
      <vt:lpstr>Faseta</vt:lpstr>
      <vt:lpstr>Światowy Dzień Zdrowia  Pamiętaj!   o zdrowym odżywianiu  i zdrowym stylu życia </vt:lpstr>
      <vt:lpstr>Prezentacja programu PowerPoint</vt:lpstr>
      <vt:lpstr> ZDROWIE JEST CAŁKOWITYM BRAKIEM CHOROBY, CZY KALECTWA ALE TAKŻE STANEM PEŁNEGO, FIZYCZNEGO, UMYSŁOWEGO  I SPOŁECZNEGO DOBROSTANU(DOBREGO SAMOPOCZUCIA)</vt:lpstr>
      <vt:lpstr>Prezentacja programu PowerPoint</vt:lpstr>
      <vt:lpstr>Zdrowy styl życia </vt:lpstr>
      <vt:lpstr>Czym jest dietetyka?</vt:lpstr>
      <vt:lpstr> HASŁO PRZEWODNIE ŚWIATOWEGO DNIA   ZDROWIA NA 2025 ROK  ”ZDROWE POCZĄTKI PEŁNA NADZIEI PRZYSZŁOŚĆ” </vt:lpstr>
      <vt:lpstr>Prezentacja programu PowerPoint</vt:lpstr>
      <vt:lpstr>Pojęcie diety </vt:lpstr>
      <vt:lpstr>WITAMINY</vt:lpstr>
      <vt:lpstr>Witamina A</vt:lpstr>
      <vt:lpstr>Witamina D</vt:lpstr>
      <vt:lpstr>Witamina E</vt:lpstr>
      <vt:lpstr>Witamina K</vt:lpstr>
      <vt:lpstr>ZABURZENIA ODŻYWIANIA  – CHOROBY </vt:lpstr>
      <vt:lpstr>Anoreksja</vt:lpstr>
      <vt:lpstr>Objawy anoreksji</vt:lpstr>
      <vt:lpstr>Bulimia</vt:lpstr>
      <vt:lpstr>Objawy bulimii</vt:lpstr>
      <vt:lpstr>Ortoreksja</vt:lpstr>
      <vt:lpstr>Objawy ortoreksji</vt:lpstr>
      <vt:lpstr>DZIĘKUJEMY ZA UWAGĘ   Do prezentacji WYKORZYSTANO MATERIAŁY  OPRACOWANE przez Zespół ds. Promocji Zdrowia, materiały WHO, informacje   z Internetu oraz  materiały źródłowe  Pani Agnieszki Kaźmierskiej Źródła:  Wikipedia.pl  http://www.zanimzjesz.pl/  http://www.izz.waw.pl/  http://www.zdrowotne.pl/  http://www.pck.pl/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Zdrowe odżywianie i styl życia</dc:title>
  <dc:creator>Natalia Kaźmierska</dc:creator>
  <cp:lastModifiedBy>user</cp:lastModifiedBy>
  <cp:revision>17</cp:revision>
  <dcterms:created xsi:type="dcterms:W3CDTF">2020-03-28T13:57:18Z</dcterms:created>
  <dcterms:modified xsi:type="dcterms:W3CDTF">2025-04-07T13:30:07Z</dcterms:modified>
</cp:coreProperties>
</file>